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91" r:id="rId2"/>
    <p:sldId id="330" r:id="rId3"/>
    <p:sldId id="362" r:id="rId4"/>
    <p:sldId id="363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47" r:id="rId13"/>
    <p:sldId id="356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50" r:id="rId24"/>
    <p:sldId id="349" r:id="rId25"/>
    <p:sldId id="354" r:id="rId26"/>
    <p:sldId id="348" r:id="rId27"/>
    <p:sldId id="351" r:id="rId28"/>
    <p:sldId id="352" r:id="rId29"/>
    <p:sldId id="353" r:id="rId30"/>
    <p:sldId id="355" r:id="rId31"/>
    <p:sldId id="357" r:id="rId32"/>
    <p:sldId id="359" r:id="rId33"/>
    <p:sldId id="358" r:id="rId34"/>
    <p:sldId id="360" r:id="rId35"/>
    <p:sldId id="361" r:id="rId36"/>
    <p:sldId id="364" r:id="rId37"/>
    <p:sldId id="365" r:id="rId38"/>
    <p:sldId id="368" r:id="rId39"/>
    <p:sldId id="366" r:id="rId40"/>
    <p:sldId id="367" r:id="rId41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  <a:srgbClr val="FF0066"/>
    <a:srgbClr val="009900"/>
    <a:srgbClr val="0066FF"/>
    <a:srgbClr val="00CC00"/>
    <a:srgbClr val="FF3399"/>
    <a:srgbClr val="66FFFF"/>
    <a:srgbClr val="006666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Relationship Id="rId4" Type="http://schemas.openxmlformats.org/officeDocument/2006/relationships/image" Target="../media/image4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4" Type="http://schemas.openxmlformats.org/officeDocument/2006/relationships/image" Target="../media/image4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398AD881-6C3C-4299-A382-7CABFFCEF0AE}" type="datetimeFigureOut">
              <a:rPr lang="en-US" smtClean="0"/>
              <a:pPr/>
              <a:t>9/15/2018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CD09BE8A-EC39-427F-B41D-9DF74518A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8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41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98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95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86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043-DE29-4506-BC15-6D81F2A19DB3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41A9-856D-4A4F-9514-F563272509B3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6491-5965-420F-A404-E5F8E97A010C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B945-0F29-4B3C-B28C-F4D872C99DFA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587D-4D93-488A-B950-16158DED9C85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9B7D-04DF-42C6-8F43-B892FCC8AE93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046A-44D7-4277-892B-148DEDA97F2D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3A7D4-2EEC-4A5C-88BB-A4A50441E8D3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56FD-71A5-467B-ADBC-5932ED5D79F7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EA84-A958-4BC6-B63B-79999266E23A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290DD-6225-4C6B-BDA9-5E4B30A1D8D1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2C8FB-6526-4AC1-944A-AFCFAB755D98}" type="datetime1">
              <a:rPr lang="en-US" smtClean="0"/>
              <a:pPr/>
              <a:t>9/15/2018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1.wmf"/><Relationship Id="rId4" Type="http://schemas.openxmlformats.org/officeDocument/2006/relationships/image" Target="../media/image38.wmf"/><Relationship Id="rId9" Type="http://schemas.openxmlformats.org/officeDocument/2006/relationships/oleObject" Target="../embeddings/oleObject4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48.png"/><Relationship Id="rId7" Type="http://schemas.openxmlformats.org/officeDocument/2006/relationships/image" Target="../media/image4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46.w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295400"/>
            <a:ext cx="9144000" cy="2590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 smtClean="0">
                <a:solidFill>
                  <a:srgbClr val="00CC00"/>
                </a:solidFill>
                <a:latin typeface="Arial" pitchFamily="34" charset="0"/>
                <a:ea typeface="+mj-ea"/>
                <a:cs typeface="Arial" pitchFamily="34" charset="0"/>
              </a:rPr>
              <a:t>Chương</a:t>
            </a:r>
            <a:r>
              <a:rPr lang="en-US" sz="5400" b="1" dirty="0" smtClean="0">
                <a:solidFill>
                  <a:srgbClr val="00CC00"/>
                </a:solidFill>
                <a:latin typeface="Arial" pitchFamily="34" charset="0"/>
                <a:ea typeface="+mj-ea"/>
                <a:cs typeface="Arial" pitchFamily="34" charset="0"/>
              </a:rPr>
              <a:t> 15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60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Phân</a:t>
            </a:r>
            <a:r>
              <a:rPr lang="en-US" sz="6000" b="1" dirty="0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60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Loại</a:t>
            </a:r>
            <a:r>
              <a:rPr lang="en-US" sz="6000" b="1" dirty="0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60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Vật</a:t>
            </a:r>
            <a:r>
              <a:rPr lang="en-US" sz="6000" b="1" dirty="0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60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Liệu</a:t>
            </a:r>
            <a:r>
              <a:rPr lang="en-US" sz="6000" b="1" dirty="0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60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Rời</a:t>
            </a:r>
            <a:endParaRPr kumimoji="0" lang="en-US" sz="60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41960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bày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phương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pháp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phân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loại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vật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liệu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bằng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cơ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học</a:t>
            </a:r>
            <a:r>
              <a:rPr lang="en-US" altLang="ko-KR" sz="24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quá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phân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loại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cân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bằng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vật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chất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hiệu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suất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yếu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tố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ảnh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hưởng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altLang="ko-KR" sz="24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loại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máy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sàng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thông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dụng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Đồng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thời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quá</a:t>
            </a:r>
            <a:r>
              <a:rPr lang="en-US" altLang="ko-KR" sz="24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trình</a:t>
            </a:r>
            <a:r>
              <a:rPr lang="en-US" altLang="ko-KR" sz="24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altLang="ko-KR" sz="24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máy</a:t>
            </a:r>
            <a:r>
              <a:rPr lang="en-US" altLang="ko-KR" sz="24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phân</a:t>
            </a:r>
            <a:r>
              <a:rPr lang="en-US" altLang="ko-KR" sz="24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loại</a:t>
            </a:r>
            <a:r>
              <a:rPr lang="en-US" altLang="ko-KR" sz="24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vật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liệu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bằng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phương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pháp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khí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động</a:t>
            </a:r>
            <a:r>
              <a:rPr lang="en-US" altLang="ko-KR" sz="2400" i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cũng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được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giới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thiệu</a:t>
            </a:r>
            <a:r>
              <a:rPr lang="en-US" altLang="ko-KR" sz="2400" i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3200400"/>
            <a:ext cx="9144000" cy="990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vi-V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Hoàng Minh Nam 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vi-V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Nguyễn Hữu Hiếu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8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15.2. </a:t>
            </a:r>
            <a:r>
              <a:rPr lang="en-US" sz="3200" b="1" dirty="0" err="1" smtClean="0">
                <a:solidFill>
                  <a:srgbClr val="FF0066"/>
                </a:solidFill>
              </a:rPr>
              <a:t>Quá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trình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557881"/>
            <a:ext cx="6432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Cân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bằng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vật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chất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cho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quá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trình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endParaRPr lang="en-US" sz="3200" b="1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/>
              <p:cNvSpPr>
                <a:spLocks noChangeArrowheads="1"/>
              </p:cNvSpPr>
              <p:nvPr/>
            </p:nvSpPr>
            <p:spPr bwMode="auto">
              <a:xfrm>
                <a:off x="0" y="1178858"/>
                <a:ext cx="9144000" cy="522194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algn="just" eaLnBrk="0" hangingPunct="0">
                  <a:lnSpc>
                    <a:spcPts val="4000"/>
                  </a:lnSpc>
                  <a:tabLst>
                    <a:tab pos="1981200" algn="l"/>
                  </a:tabLst>
                  <a:defRPr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Cân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bằngkhối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lượng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tổng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cộng</a:t>
                </a:r>
                <a:endParaRPr lang="en-US" sz="28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  <a:p>
                <a:pPr algn="just" eaLnBrk="0" hangingPunct="0">
                  <a:lnSpc>
                    <a:spcPts val="4000"/>
                  </a:lnSpc>
                  <a:tabLst>
                    <a:tab pos="19812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𝐹</m:t>
                      </m:r>
                      <m:r>
                        <a:rPr lang="en-US" sz="28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 = </m:t>
                      </m:r>
                      <m:r>
                        <a:rPr lang="en-US" sz="28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𝐷</m:t>
                      </m:r>
                      <m:r>
                        <a:rPr lang="en-US" sz="28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 + </m:t>
                      </m:r>
                      <m:r>
                        <a:rPr lang="en-US" sz="28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𝐵</m:t>
                      </m:r>
                      <m:r>
                        <a:rPr lang="en-US" sz="28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  <a:p>
                <a:pPr algn="just" eaLnBrk="0" hangingPunct="0">
                  <a:lnSpc>
                    <a:spcPts val="4000"/>
                  </a:lnSpc>
                  <a:tabLst>
                    <a:tab pos="1981200" algn="l"/>
                  </a:tabLst>
                  <a:defRPr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Cân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bằng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khối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lượng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theo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</a:t>
                </a:r>
              </a:p>
              <a:p>
                <a:pPr algn="just" eaLnBrk="0" hangingPunct="0">
                  <a:lnSpc>
                    <a:spcPts val="4000"/>
                  </a:lnSpc>
                  <a:tabLst>
                    <a:tab pos="19812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𝐹𝑥</m:t>
                      </m:r>
                      <m:r>
                        <a:rPr lang="en-US" sz="2800" b="0" i="1" baseline="-30000" dirty="0" err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𝐹</m:t>
                      </m:r>
                      <m:r>
                        <a:rPr lang="en-US" sz="28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 </m:t>
                      </m:r>
                      <m:r>
                        <a:rPr lang="en-US" sz="2800" b="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= </m:t>
                      </m:r>
                      <m:r>
                        <a:rPr lang="en-US" sz="2800" b="0" i="1" dirty="0" err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𝐷𝑥</m:t>
                      </m:r>
                      <m:r>
                        <a:rPr lang="en-US" sz="2800" b="0" i="1" baseline="-30000" dirty="0" err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𝐷</m:t>
                      </m:r>
                      <m:r>
                        <a:rPr lang="en-US" sz="28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 </m:t>
                      </m:r>
                      <m:r>
                        <a:rPr lang="en-US" sz="2800" b="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+ </m:t>
                      </m:r>
                      <m:r>
                        <a:rPr lang="en-US" sz="2800" b="0" i="1" dirty="0" err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𝐵𝑥</m:t>
                      </m:r>
                      <m:r>
                        <a:rPr lang="en-US" sz="2800" b="0" i="1" baseline="-30000" dirty="0" err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𝐵</m:t>
                      </m:r>
                      <m:r>
                        <a:rPr lang="en-US" sz="2800" b="0" i="1" baseline="-30000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 </m:t>
                      </m:r>
                    </m:oMath>
                  </m:oMathPara>
                </a14:m>
                <a:endParaRPr lang="en-US" sz="2800" dirty="0" smtClean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  <a:p>
                <a:pPr algn="just" eaLnBrk="0" hangingPunct="0">
                  <a:lnSpc>
                    <a:spcPts val="4000"/>
                  </a:lnSpc>
                  <a:tabLst>
                    <a:tab pos="1981200" algn="l"/>
                  </a:tabLst>
                  <a:defRPr/>
                </a:pP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Chia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hai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vế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phương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trình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trên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cho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F:</a:t>
                </a:r>
              </a:p>
              <a:p>
                <a:pPr algn="just" eaLnBrk="0" hangingPunct="0">
                  <a:lnSpc>
                    <a:spcPts val="4000"/>
                  </a:lnSpc>
                  <a:tabLst>
                    <a:tab pos="1981200" algn="l"/>
                  </a:tabLst>
                  <a:defRPr/>
                </a:pPr>
                <a:endParaRPr lang="en-US" sz="2800" dirty="0" smtClean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  <a:p>
                <a:pPr algn="ctr" eaLnBrk="0" hangingPunct="0">
                  <a:lnSpc>
                    <a:spcPts val="4000"/>
                  </a:lnSpc>
                  <a:tabLst>
                    <a:tab pos="19812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600" i="1" smtClean="0">
                              <a:solidFill>
                                <a:srgbClr val="FF0066"/>
                              </a:solidFill>
                              <a:latin typeface="Cambria Math"/>
                              <a:ea typeface="Tahoma" pitchFamily="34" charset="0"/>
                              <a:cs typeface="Tahoma" pitchFamily="34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𝐷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𝐹</m:t>
                          </m:r>
                        </m:den>
                      </m:f>
                      <m:r>
                        <a:rPr lang="en-US" sz="36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FF0066"/>
                              </a:solidFill>
                              <a:latin typeface="Cambria Math"/>
                              <a:ea typeface="Tahoma" pitchFamily="34" charset="0"/>
                              <a:cs typeface="Tahoma" pitchFamily="3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Tahoma" pitchFamily="34" charset="0"/>
                                  <a:cs typeface="Tahoma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Tahoma" pitchFamily="34" charset="0"/>
                                  <a:cs typeface="Tahom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Tahoma" pitchFamily="34" charset="0"/>
                                  <a:cs typeface="Tahoma" pitchFamily="34" charset="0"/>
                                </a:rPr>
                                <m:t>𝐹</m:t>
                              </m:r>
                            </m:sub>
                          </m:sSub>
                          <m:r>
                            <a:rPr lang="en-US" sz="3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Tahoma" pitchFamily="34" charset="0"/>
                                  <a:cs typeface="Tahoma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Tahoma" pitchFamily="34" charset="0"/>
                                  <a:cs typeface="Tahom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Tahoma" pitchFamily="34" charset="0"/>
                                  <a:cs typeface="Tahoma" pitchFamily="34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𝑥</m:t>
                          </m:r>
                          <m:r>
                            <a:rPr lang="en-US" sz="3600" b="0" i="1" baseline="-2500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𝐷</m:t>
                          </m:r>
                          <m:r>
                            <a:rPr lang="en-US" sz="36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i="1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Tahoma" pitchFamily="34" charset="0"/>
                                  <a:cs typeface="Tahoma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Tahoma" pitchFamily="34" charset="0"/>
                                  <a:cs typeface="Tahom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Tahoma" pitchFamily="34" charset="0"/>
                                  <a:cs typeface="Tahoma" pitchFamily="34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36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  <a:p>
                <a:pPr algn="just" eaLnBrk="0" hangingPunct="0">
                  <a:lnSpc>
                    <a:spcPts val="4000"/>
                  </a:lnSpc>
                  <a:tabLst>
                    <a:tab pos="1981200" algn="l"/>
                  </a:tabLst>
                  <a:defRPr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Nếu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chia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cho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B:</a:t>
                </a:r>
                <a:endParaRPr lang="en-US" sz="28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  <a:p>
                <a:pPr algn="just" eaLnBrk="0" hangingPunct="0">
                  <a:lnSpc>
                    <a:spcPts val="4000"/>
                  </a:lnSpc>
                  <a:tabLst>
                    <a:tab pos="1981200" algn="l"/>
                  </a:tabLst>
                  <a:defRPr/>
                </a:pPr>
                <a:endParaRPr lang="en-US" sz="28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  <a:p>
                <a:pPr algn="just" eaLnBrk="0" hangingPunct="0">
                  <a:lnSpc>
                    <a:spcPts val="4000"/>
                  </a:lnSpc>
                  <a:tabLst>
                    <a:tab pos="1981200" algn="l"/>
                  </a:tabLs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66"/>
                              </a:solidFill>
                              <a:latin typeface="Cambria Math"/>
                              <a:ea typeface="Tahoma" pitchFamily="34" charset="0"/>
                              <a:cs typeface="Tahoma" pitchFamily="34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𝐵</m:t>
                          </m:r>
                        </m:num>
                        <m:den>
                          <m:r>
                            <a:rPr lang="en-US" sz="2800" b="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𝐹</m:t>
                          </m:r>
                        </m:den>
                      </m:f>
                      <m:r>
                        <a:rPr lang="en-US" sz="2800" b="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Tahoma" pitchFamily="34" charset="0"/>
                          <a:cs typeface="Tahoma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66"/>
                              </a:solidFill>
                              <a:latin typeface="Cambria Math"/>
                              <a:ea typeface="Tahoma" pitchFamily="34" charset="0"/>
                              <a:cs typeface="Tahoma" pitchFamily="34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𝑥</m:t>
                          </m:r>
                          <m:r>
                            <a:rPr lang="en-US" sz="2800" b="0" i="1" baseline="-2500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𝐷</m:t>
                          </m:r>
                          <m:r>
                            <a:rPr lang="en-US" sz="2800" b="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Tahoma" pitchFamily="34" charset="0"/>
                                  <a:cs typeface="Tahoma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Tahoma" pitchFamily="34" charset="0"/>
                                  <a:cs typeface="Tahom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Tahoma" pitchFamily="34" charset="0"/>
                                  <a:cs typeface="Tahoma" pitchFamily="34" charset="0"/>
                                </a:rPr>
                                <m:t>𝐹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𝑥</m:t>
                          </m:r>
                          <m:r>
                            <a:rPr lang="en-US" sz="2800" b="0" i="1" baseline="-2500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𝐷</m:t>
                          </m:r>
                          <m:r>
                            <a:rPr lang="en-US" sz="2800" b="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Tahoma" pitchFamily="34" charset="0"/>
                              <a:cs typeface="Tahoma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Tahoma" pitchFamily="34" charset="0"/>
                                  <a:cs typeface="Tahoma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Tahoma" pitchFamily="34" charset="0"/>
                                  <a:cs typeface="Tahoma" pitchFamily="34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Tahoma" pitchFamily="34" charset="0"/>
                                  <a:cs typeface="Tahoma" pitchFamily="34" charset="0"/>
                                </a:rPr>
                                <m:t>𝐵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0000FF"/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mc:Choice>
        <mc:Fallback>
          <p:sp>
            <p:nvSpPr>
              <p:cNvPr id="5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1178858"/>
                <a:ext cx="9144000" cy="5221942"/>
              </a:xfrm>
              <a:prstGeom prst="rect">
                <a:avLst/>
              </a:prstGeom>
              <a:blipFill rotWithShape="1">
                <a:blip r:embed="rId2"/>
                <a:stretch>
                  <a:fillRect l="-1333" b="-221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7468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15.2. </a:t>
            </a:r>
            <a:r>
              <a:rPr lang="en-US" sz="3200" b="1" dirty="0" err="1" smtClean="0">
                <a:solidFill>
                  <a:srgbClr val="FF0066"/>
                </a:solidFill>
              </a:rPr>
              <a:t>Quá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trình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557881"/>
            <a:ext cx="26607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Hiệu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suất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endParaRPr lang="en-US" sz="3200" b="1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106031"/>
                <a:ext cx="9144000" cy="5766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Hiệu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suất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sàng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là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mức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đô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̣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phân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tách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vật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liệu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a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va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̀ b </a:t>
                </a:r>
                <a:r>
                  <a:rPr lang="en-US" sz="2800" dirty="0" err="1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tư</a:t>
                </a:r>
                <a:r>
                  <a:rPr lang="en-US" sz="2800" dirty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̀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nhập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liệu</a:t>
                </a:r>
                <a:r>
                  <a:rPr lang="en-US" sz="2800" dirty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.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Nếu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sàng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làm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việc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hiệu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quả </a:t>
                </a:r>
                <a:r>
                  <a:rPr lang="en-US" sz="2800" dirty="0" err="1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thi</a:t>
                </a:r>
                <a:r>
                  <a:rPr lang="en-US" sz="2800" dirty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̀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tất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cả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vật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liệu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a sẽ </a:t>
                </a:r>
                <a:r>
                  <a:rPr lang="en-US" sz="2800" dirty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ở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trên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sàng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va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̀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tất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cả b </a:t>
                </a:r>
                <a:r>
                  <a:rPr lang="en-US" sz="2800" dirty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sẽ ở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dưới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sàng</a:t>
                </a:r>
                <a:r>
                  <a:rPr lang="en-US" sz="2800" dirty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. </a:t>
                </a:r>
                <a:endParaRPr lang="en-US" sz="2800" dirty="0" smtClean="0">
                  <a:solidFill>
                    <a:srgbClr val="0000FF"/>
                  </a:solidFill>
                  <a:latin typeface="+mj-lt"/>
                  <a:cs typeface="Tahoma" panose="020B0604030504040204" pitchFamily="34" charset="0"/>
                </a:endParaRP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Hiệu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suất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sàng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là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tỉ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sô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́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giữa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lượng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vật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liệu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a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trong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phân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đoạn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trên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sàng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với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lượng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a có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trong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nhập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liệu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.</a:t>
                </a: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Tính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theo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trên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𝑎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𝐷𝑥</m:t>
                        </m:r>
                        <m:r>
                          <a:rPr lang="en-US" sz="3200" b="0" i="1" baseline="-2500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𝐷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 smtClean="0">
                  <a:solidFill>
                    <a:srgbClr val="0000FF"/>
                  </a:solidFill>
                  <a:latin typeface="+mj-lt"/>
                  <a:cs typeface="Tahoma" panose="020B0604030504040204" pitchFamily="34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Tính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theo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dưới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FF0066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𝑏</m:t>
                        </m:r>
                      </m:sub>
                    </m:sSub>
                    <m:r>
                      <a:rPr lang="en-US" sz="32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solidFill>
                              <a:srgbClr val="FF0066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𝐵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1−</m:t>
                            </m:r>
                            <m: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𝑥</m:t>
                            </m:r>
                            <m:r>
                              <a:rPr lang="en-US" sz="3200" b="0" i="1" baseline="-25000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sz="32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1−</m:t>
                            </m:r>
                            <m: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𝑥</m:t>
                            </m:r>
                            <m:r>
                              <a:rPr lang="en-US" sz="3200" i="1" baseline="-2500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𝐹</m:t>
                            </m:r>
                          </m:e>
                        </m:d>
                      </m:den>
                    </m:f>
                    <m:r>
                      <a:rPr lang="en-US" sz="3200" b="0" i="1" baseline="-25000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endParaRPr lang="en-US" sz="3200" dirty="0" smtClean="0">
                  <a:solidFill>
                    <a:srgbClr val="FF0066"/>
                  </a:solidFill>
                  <a:latin typeface="+mj-lt"/>
                  <a:cs typeface="Tahoma" panose="020B0604030504040204" pitchFamily="34" charset="0"/>
                </a:endParaRP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Hiệu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suất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tổng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quát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𝐸</m:t>
                    </m:r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=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𝐸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𝑏</m:t>
                        </m:r>
                      </m:sub>
                    </m:sSub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𝐷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𝐹</m:t>
                        </m:r>
                      </m:den>
                    </m:f>
                    <m:f>
                      <m:f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𝐵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𝐹</m:t>
                        </m:r>
                      </m:den>
                    </m:f>
                    <m:f>
                      <m:f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32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sz="3200" b="0" i="0" baseline="-2500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D</m:t>
                        </m:r>
                        <m:d>
                          <m:dPr>
                            <m:ctrlP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3200" i="1" smtClean="0">
                                    <a:solidFill>
                                      <a:srgbClr val="FF0066"/>
                                    </a:solidFill>
                                    <a:latin typeface="Cambria Math"/>
                                    <a:cs typeface="Tahom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𝐹</m:t>
                            </m:r>
                          </m:sub>
                        </m:sSub>
                        <m:d>
                          <m:dPr>
                            <m:ctrlP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/>
                                    <a:cs typeface="Tahom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3200" dirty="0" smtClean="0">
                  <a:solidFill>
                    <a:srgbClr val="0000FF"/>
                  </a:solidFill>
                  <a:latin typeface="+mj-lt"/>
                  <a:cs typeface="Tahoma" panose="020B0604030504040204" pitchFamily="34" charset="0"/>
                </a:endParaRP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Thay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𝐷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𝐹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 </m:t>
                    </m:r>
                  </m:oMath>
                </a14:m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</a:rPr>
                  <a:t>và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solidFill>
                              <a:srgbClr val="0000FF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𝐵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𝐹</m:t>
                        </m:r>
                      </m:den>
                    </m:f>
                  </m:oMath>
                </a14:m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ahoma" panose="020B0604030504040204" pitchFamily="34" charset="0"/>
                    <a:sym typeface="Wingdings" panose="05000000000000000000" pitchFamily="2" charset="2"/>
                  </a:rPr>
                  <a:t>     </a:t>
                </a:r>
                <a14:m>
                  <m:oMath xmlns:m="http://schemas.openxmlformats.org/officeDocument/2006/math">
                    <m:r>
                      <a:rPr lang="en-US" sz="32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𝐸</m:t>
                    </m:r>
                    <m:r>
                      <a:rPr lang="en-US" sz="32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3200" i="1" smtClean="0">
                            <a:solidFill>
                              <a:srgbClr val="FF0066"/>
                            </a:solidFill>
                            <a:latin typeface="Cambria Math"/>
                            <a:cs typeface="Tahoma" panose="020B0604030504040204" pitchFamily="34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/>
                                    <a:cs typeface="Tahom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/>
                                    <a:cs typeface="Tahom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𝑥</m:t>
                            </m:r>
                            <m:r>
                              <a:rPr lang="en-US" sz="3200" b="0" i="1" baseline="-25000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𝐷</m:t>
                            </m:r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rgbClr val="FF0066"/>
                                    </a:solidFill>
                                    <a:latin typeface="Cambria Math"/>
                                    <a:cs typeface="Tahom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/>
                                    <a:cs typeface="Tahom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𝑥</m:t>
                        </m:r>
                        <m:r>
                          <a:rPr lang="en-US" sz="3200" b="0" i="1" baseline="-2500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𝐷</m:t>
                        </m:r>
                      </m:num>
                      <m:den>
                        <m:d>
                          <m:dPr>
                            <m:ctrlPr>
                              <a:rPr lang="en-US" sz="3200" i="1" smtClean="0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𝑥</m:t>
                            </m:r>
                            <m:r>
                              <a:rPr lang="en-US" sz="3200" b="0" i="1" baseline="-25000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𝐷</m:t>
                            </m:r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/>
                                    <a:cs typeface="Tahom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𝐵</m:t>
                                </m:r>
                              </m:sub>
                            </m:sSub>
                          </m:e>
                        </m:d>
                        <m:r>
                          <a:rPr lang="en-US" sz="3200" b="0" i="1" baseline="3000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ahoma" panose="020B0604030504040204" pitchFamily="34" charset="0"/>
                          </a:rPr>
                          <m:t>2</m:t>
                        </m:r>
                        <m:d>
                          <m:dPr>
                            <m:ctrlP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dPr>
                          <m:e>
                            <m:r>
                              <a:rPr lang="en-US" sz="32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/>
                                    <a:cs typeface="Tahoma" panose="020B060403050404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ahoma" panose="020B0604030504040204" pitchFamily="34" charset="0"/>
                                  </a:rPr>
                                  <m:t>𝐹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cs typeface="Tahoma" panose="020B0604030504040204" pitchFamily="34" charset="0"/>
                              </a:rPr>
                              <m:t>𝐹</m:t>
                            </m:r>
                          </m:sub>
                        </m:sSub>
                      </m:den>
                    </m:f>
                  </m:oMath>
                </a14:m>
                <a:endParaRPr lang="en-US" sz="3200" dirty="0">
                  <a:solidFill>
                    <a:srgbClr val="0000FF"/>
                  </a:solidFill>
                  <a:latin typeface="+mj-lt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06031"/>
                <a:ext cx="9144000" cy="5766194"/>
              </a:xfrm>
              <a:prstGeom prst="rect">
                <a:avLst/>
              </a:prstGeom>
              <a:blipFill rotWithShape="1">
                <a:blip r:embed="rId2"/>
                <a:stretch>
                  <a:fillRect l="-1333" t="-951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595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15.2. </a:t>
            </a:r>
            <a:r>
              <a:rPr lang="en-US" sz="3200" b="1" dirty="0" err="1" smtClean="0">
                <a:solidFill>
                  <a:srgbClr val="FF0066"/>
                </a:solidFill>
              </a:rPr>
              <a:t>Quá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trình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557881"/>
            <a:ext cx="3923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Các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yếu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tố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ảnh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hưởng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43000"/>
            <a:ext cx="9144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FF"/>
                </a:solidFill>
              </a:rPr>
              <a:t>a) </a:t>
            </a:r>
            <a:r>
              <a:rPr lang="en-US" sz="2400" b="1" dirty="0" err="1" smtClean="0">
                <a:solidFill>
                  <a:srgbClr val="0000FF"/>
                </a:solidFill>
              </a:rPr>
              <a:t>Độ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ẩm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của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vật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liệu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sàng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rgbClr val="0000FF"/>
                </a:solidFill>
              </a:rPr>
              <a:t>Độ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ẩm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cao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sẽ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dễ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kết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dính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làm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tăng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kích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thước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sẽ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không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lọt</a:t>
            </a:r>
            <a:r>
              <a:rPr lang="en-US" sz="2400" dirty="0" smtClean="0">
                <a:solidFill>
                  <a:srgbClr val="0000FF"/>
                </a:solidFill>
              </a:rPr>
              <a:t> qua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rgbClr val="0000FF"/>
                </a:solidFill>
              </a:rPr>
              <a:t>Độ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ẩm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cao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bít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lỗ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lưới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Độ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ẩm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lý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tưởng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: 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 5%</a:t>
            </a:r>
          </a:p>
          <a:p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b) </a:t>
            </a:r>
            <a:r>
              <a:rPr lang="en-US" sz="2400" b="1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Bề</a:t>
            </a:r>
            <a:r>
              <a:rPr lang="en-US" sz="2400" b="1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dày</a:t>
            </a:r>
            <a:r>
              <a:rPr lang="en-US" sz="2400" b="1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lớp</a:t>
            </a:r>
            <a:r>
              <a:rPr lang="en-US" sz="2400" b="1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vật</a:t>
            </a:r>
            <a:r>
              <a:rPr lang="en-US" sz="2400" b="1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liệu</a:t>
            </a:r>
            <a:r>
              <a:rPr lang="en-US" sz="2400" b="1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trên</a:t>
            </a:r>
            <a:r>
              <a:rPr lang="en-US" sz="2400" b="1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sàng</a:t>
            </a:r>
            <a:r>
              <a:rPr lang="en-US" sz="2400" b="1" dirty="0" smtClean="0">
                <a:solidFill>
                  <a:srgbClr val="0000FF"/>
                </a:solidFill>
                <a:sym typeface="Symbol" panose="05050102010706020507" pitchFamily="18" charset="2"/>
              </a:rPr>
              <a:t>: 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rgbClr val="0000FF"/>
                </a:solidFill>
              </a:rPr>
              <a:t>D</a:t>
            </a:r>
            <a:r>
              <a:rPr lang="en-US" sz="2400" dirty="0" err="1" smtClean="0">
                <a:solidFill>
                  <a:srgbClr val="0000FF"/>
                </a:solidFill>
              </a:rPr>
              <a:t>ày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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lớp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nằm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ở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trên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bề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mặt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sẽ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khó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đi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xuống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tiếp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xúc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với</a:t>
            </a:r>
            <a:r>
              <a:rPr lang="en-US" sz="24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lưới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.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Mỏng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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năng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suất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Wingdings" panose="05000000000000000000" pitchFamily="2" charset="2"/>
              </a:rPr>
              <a:t>thấp</a:t>
            </a:r>
            <a:r>
              <a:rPr lang="en-US" sz="2400" dirty="0" smtClean="0">
                <a:solidFill>
                  <a:srgbClr val="0000FF"/>
                </a:solidFill>
                <a:sym typeface="Wingdings" panose="05000000000000000000" pitchFamily="2" charset="2"/>
              </a:rPr>
              <a:t>.</a:t>
            </a:r>
          </a:p>
          <a:p>
            <a:endParaRPr 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272251"/>
              </p:ext>
            </p:extLst>
          </p:nvPr>
        </p:nvGraphicFramePr>
        <p:xfrm>
          <a:off x="1066800" y="4724400"/>
          <a:ext cx="6934200" cy="1828800"/>
        </p:xfrm>
        <a:graphic>
          <a:graphicData uri="http://schemas.openxmlformats.org/drawingml/2006/table">
            <a:tbl>
              <a:tblPr firstRow="1" bandRow="1"/>
              <a:tblGrid>
                <a:gridCol w="38862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FF6600"/>
                          </a:solidFill>
                        </a:rPr>
                        <a:t>Kích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rgbClr val="FF6600"/>
                          </a:solidFill>
                        </a:rPr>
                        <a:t>thước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rgbClr val="FF6600"/>
                          </a:solidFill>
                        </a:rPr>
                        <a:t>vật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rgbClr val="FF6600"/>
                          </a:solidFill>
                        </a:rPr>
                        <a:t>liệu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, d (mm)</a:t>
                      </a:r>
                      <a:endParaRPr lang="en-US" sz="2400" b="1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>
                          <a:solidFill>
                            <a:srgbClr val="FF6600"/>
                          </a:solidFill>
                        </a:rPr>
                        <a:t>Bề</a:t>
                      </a:r>
                      <a:r>
                        <a:rPr lang="en-US" sz="2400" b="1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FF6600"/>
                          </a:solidFill>
                        </a:rPr>
                        <a:t>dày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rgbClr val="FF6600"/>
                          </a:solidFill>
                        </a:rPr>
                        <a:t>lớp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rgbClr val="FF6600"/>
                          </a:solidFill>
                        </a:rPr>
                        <a:t>vật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rgbClr val="FF6600"/>
                          </a:solidFill>
                        </a:rPr>
                        <a:t>liệu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, h</a:t>
                      </a:r>
                      <a:endParaRPr lang="en-US" sz="2400" b="1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6600"/>
                          </a:solidFill>
                        </a:rPr>
                        <a:t>&lt; 5</a:t>
                      </a:r>
                      <a:endParaRPr lang="en-US" sz="2400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6600"/>
                          </a:solidFill>
                        </a:rPr>
                        <a:t>(10 ÷ 15)d</a:t>
                      </a:r>
                      <a:endParaRPr lang="en-US" sz="2400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6600"/>
                          </a:solidFill>
                        </a:rPr>
                        <a:t>5 ÷ 50 </a:t>
                      </a:r>
                      <a:endParaRPr lang="en-US" sz="2400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6600"/>
                          </a:solidFill>
                        </a:rPr>
                        <a:t>(5 ÷ 10)d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6600"/>
                          </a:solidFill>
                        </a:rPr>
                        <a:t>&gt; 50</a:t>
                      </a:r>
                      <a:endParaRPr lang="en-US" sz="2400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6600"/>
                          </a:solidFill>
                        </a:rPr>
                        <a:t>(3 ÷ 5)d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12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5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15.2. </a:t>
            </a:r>
            <a:r>
              <a:rPr lang="en-US" sz="3200" b="1" dirty="0" err="1" smtClean="0">
                <a:solidFill>
                  <a:srgbClr val="FF0066"/>
                </a:solidFill>
              </a:rPr>
              <a:t>Quá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trình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457200"/>
            <a:ext cx="39238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Các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yếu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tố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ảnh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hưởng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944940"/>
            <a:ext cx="42672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olidFill>
                  <a:srgbClr val="0000FF"/>
                </a:solidFill>
              </a:rPr>
              <a:t>c) </a:t>
            </a:r>
            <a:r>
              <a:rPr lang="en-US" sz="2400" b="1" dirty="0" err="1" smtClean="0">
                <a:solidFill>
                  <a:srgbClr val="0000FF"/>
                </a:solidFill>
              </a:rPr>
              <a:t>Kích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thước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vật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liệu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trên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sàng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khi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chuyển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động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trên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bề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mặt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sẽ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có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một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số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nằm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lọt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lỗ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lưới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gây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lỗ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 smtClean="0">
                <a:solidFill>
                  <a:srgbClr val="0000FF"/>
                </a:solidFill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không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lỗ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chuyển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động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ngoài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thì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phải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có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gia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tốc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thích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hợp</a:t>
            </a:r>
            <a:r>
              <a:rPr lang="en-US" sz="2400" dirty="0" smtClean="0">
                <a:solidFill>
                  <a:srgbClr val="0000FF"/>
                </a:solidFill>
              </a:rPr>
              <a:t>, a, </a:t>
            </a:r>
            <a:r>
              <a:rPr lang="en-US" sz="2400" dirty="0" err="1" smtClean="0">
                <a:solidFill>
                  <a:srgbClr val="0000FF"/>
                </a:solidFill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tạo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lực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tác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dụng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  <a:endParaRPr lang="en-US" sz="2400" b="1" dirty="0" smtClean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35" t="18937" r="1789" b="12314"/>
          <a:stretch/>
        </p:blipFill>
        <p:spPr>
          <a:xfrm>
            <a:off x="4191000" y="1182656"/>
            <a:ext cx="4953000" cy="27797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0" t="23750" b="41250"/>
          <a:stretch/>
        </p:blipFill>
        <p:spPr>
          <a:xfrm>
            <a:off x="685800" y="4572000"/>
            <a:ext cx="8026400" cy="213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709329" y="4038600"/>
                <a:ext cx="346287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𝑔𝑡𝑔</m:t>
                    </m:r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800" dirty="0" smtClean="0">
                    <a:solidFill>
                      <a:srgbClr val="FF0066"/>
                    </a:solidFill>
                  </a:rPr>
                  <a:t>; </a:t>
                </a:r>
                <a:r>
                  <a:rPr lang="en-US" sz="2800" i="1" dirty="0" smtClean="0">
                    <a:solidFill>
                      <a:srgbClr val="FF0066"/>
                    </a:solidFill>
                    <a:sym typeface="Symbol" panose="05050102010706020507" pitchFamily="18" charset="2"/>
                  </a:rPr>
                  <a:t>-</a:t>
                </a:r>
                <a:r>
                  <a:rPr lang="en-US" sz="2800" i="1" dirty="0" err="1" smtClean="0">
                    <a:solidFill>
                      <a:srgbClr val="FF0066"/>
                    </a:solidFill>
                    <a:sym typeface="Symbol" panose="05050102010706020507" pitchFamily="18" charset="2"/>
                  </a:rPr>
                  <a:t>gócbítkín</a:t>
                </a:r>
                <a:endParaRPr lang="en-US" sz="2800" i="1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9329" y="4038600"/>
                <a:ext cx="3462871" cy="430887"/>
              </a:xfrm>
              <a:prstGeom prst="rect">
                <a:avLst/>
              </a:prstGeom>
              <a:blipFill rotWithShape="0">
                <a:blip r:embed="rId6"/>
                <a:stretch>
                  <a:fillRect t="-28571" r="-5272" b="-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13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28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557881"/>
            <a:ext cx="17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Phân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loại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77317"/>
            <a:ext cx="9144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FF6600"/>
                </a:solidFill>
              </a:rPr>
              <a:t>Theo </a:t>
            </a:r>
            <a:r>
              <a:rPr lang="en-US" sz="2800" b="1" dirty="0" err="1" smtClean="0">
                <a:solidFill>
                  <a:srgbClr val="FF6600"/>
                </a:solidFill>
              </a:rPr>
              <a:t>cấu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tạo</a:t>
            </a:r>
            <a:endParaRPr lang="en-US" sz="2800" dirty="0" smtClean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phẳng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phổ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biến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vì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hệ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số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sử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dụng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bề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làm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việc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cao</a:t>
            </a:r>
            <a:r>
              <a:rPr lang="en-US" sz="2800" dirty="0" smtClean="0">
                <a:solidFill>
                  <a:srgbClr val="0000FF"/>
                </a:solidFill>
              </a:rPr>
              <a:t>. </a:t>
            </a:r>
            <a:r>
              <a:rPr lang="en-US" sz="2800" dirty="0" err="1" smtClean="0">
                <a:solidFill>
                  <a:srgbClr val="0000FF"/>
                </a:solidFill>
              </a:rPr>
              <a:t>Cách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chuyển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</a:rPr>
              <a:t>:</a:t>
            </a: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n-US" sz="2800" dirty="0" err="1" smtClean="0">
                <a:solidFill>
                  <a:srgbClr val="0000FF"/>
                </a:solidFill>
              </a:rPr>
              <a:t>Tịnh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tiến</a:t>
            </a:r>
            <a:r>
              <a:rPr lang="en-US" sz="2800" dirty="0" smtClean="0">
                <a:solidFill>
                  <a:srgbClr val="0000FF"/>
                </a:solidFill>
              </a:rPr>
              <a:t> qua </a:t>
            </a:r>
            <a:r>
              <a:rPr lang="en-US" sz="2800" dirty="0" err="1" smtClean="0">
                <a:solidFill>
                  <a:srgbClr val="0000FF"/>
                </a:solidFill>
              </a:rPr>
              <a:t>lại</a:t>
            </a:r>
            <a:endParaRPr lang="en-US" sz="2800" dirty="0" smtClean="0">
              <a:solidFill>
                <a:srgbClr val="0000FF"/>
              </a:solidFill>
            </a:endParaRP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n-US" sz="2800" dirty="0" err="1" smtClean="0">
                <a:solidFill>
                  <a:srgbClr val="0000FF"/>
                </a:solidFill>
              </a:rPr>
              <a:t>Tròn</a:t>
            </a:r>
            <a:endParaRPr lang="en-US" sz="2800" dirty="0" smtClean="0">
              <a:solidFill>
                <a:srgbClr val="0000FF"/>
              </a:solidFill>
            </a:endParaRPr>
          </a:p>
          <a:p>
            <a:pPr marL="1371600" lvl="2" indent="-457200" algn="just">
              <a:buFont typeface="Courier New" panose="02070309020205020404" pitchFamily="49" charset="0"/>
              <a:buChar char="o"/>
            </a:pPr>
            <a:r>
              <a:rPr lang="en-US" sz="2800" dirty="0" smtClean="0">
                <a:solidFill>
                  <a:srgbClr val="0000FF"/>
                </a:solidFill>
              </a:rPr>
              <a:t>Rung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hình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trụ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ít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phổ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biến</a:t>
            </a:r>
            <a:r>
              <a:rPr lang="en-US" sz="2800" dirty="0" smtClean="0">
                <a:solidFill>
                  <a:srgbClr val="0000FF"/>
                </a:solidFill>
              </a:rPr>
              <a:t> do </a:t>
            </a:r>
            <a:r>
              <a:rPr lang="en-US" sz="2800" dirty="0" err="1" smtClean="0">
                <a:solidFill>
                  <a:srgbClr val="0000FF"/>
                </a:solidFill>
              </a:rPr>
              <a:t>hệ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số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sử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dụng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bề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thấp</a:t>
            </a:r>
            <a:r>
              <a:rPr lang="en-US" sz="2800" dirty="0" smtClean="0">
                <a:solidFill>
                  <a:srgbClr val="0000FF"/>
                </a:solidFill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en-US" sz="2800" b="1" dirty="0" smtClean="0">
                <a:solidFill>
                  <a:srgbClr val="FF6600"/>
                </a:solidFill>
              </a:rPr>
              <a:t>Theo </a:t>
            </a:r>
            <a:r>
              <a:rPr lang="en-US" sz="2800" b="1" dirty="0" err="1" smtClean="0">
                <a:solidFill>
                  <a:srgbClr val="FF6600"/>
                </a:solidFill>
              </a:rPr>
              <a:t>hình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thức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dao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động</a:t>
            </a:r>
            <a:endParaRPr lang="en-US" sz="2800" dirty="0" smtClean="0"/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</a:rPr>
              <a:t>Lắc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00FF"/>
                </a:solidFill>
              </a:rPr>
              <a:t>Rung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US" sz="2800" dirty="0" smtClean="0">
                <a:solidFill>
                  <a:srgbClr val="0000FF"/>
                </a:solidFill>
              </a:rPr>
              <a:t>Quay</a:t>
            </a:r>
          </a:p>
          <a:p>
            <a:pPr algn="just"/>
            <a:endParaRPr lang="en-US" sz="2800" dirty="0"/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14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543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457200"/>
            <a:ext cx="3637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Cấu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tạo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bề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mặt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endParaRPr lang="en-US" sz="3200" b="1" dirty="0">
              <a:solidFill>
                <a:srgbClr val="0099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0" y="1076636"/>
                <a:ext cx="914400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lvl="1" algn="just"/>
                <a:r>
                  <a:rPr lang="en-US" sz="2800" dirty="0" err="1" smtClean="0">
                    <a:solidFill>
                      <a:srgbClr val="0000FF"/>
                    </a:solidFill>
                  </a:rPr>
                  <a:t>Mặt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chi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tiết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làm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việc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chính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của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máy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dùng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để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phân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loại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. </a:t>
                </a:r>
                <a:endParaRPr lang="en-US" sz="2800" dirty="0">
                  <a:solidFill>
                    <a:srgbClr val="0000FF"/>
                  </a:solidFill>
                </a:endParaRPr>
              </a:p>
              <a:p>
                <a:pPr marL="0" lvl="1" algn="just"/>
                <a:r>
                  <a:rPr lang="en-US" sz="2800" dirty="0" err="1" smtClean="0">
                    <a:solidFill>
                      <a:srgbClr val="0000FF"/>
                    </a:solidFill>
                  </a:rPr>
                  <a:t>Phân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loại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lưới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đan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tấm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đục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thanh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ghi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.</a:t>
                </a:r>
              </a:p>
              <a:p>
                <a:pPr lvl="1" indent="-457200" algn="just">
                  <a:buFont typeface="Wingdings" panose="05000000000000000000" pitchFamily="2" charset="2"/>
                  <a:buChar char="q"/>
                </a:pPr>
                <a:r>
                  <a:rPr lang="en-US" sz="2800" b="1" dirty="0" err="1" smtClean="0">
                    <a:solidFill>
                      <a:srgbClr val="FF6600"/>
                    </a:solidFill>
                  </a:rPr>
                  <a:t>Lưới</a:t>
                </a:r>
                <a:r>
                  <a:rPr lang="en-US" sz="2800" b="1" dirty="0" smtClean="0">
                    <a:solidFill>
                      <a:srgbClr val="FF6600"/>
                    </a:solidFill>
                  </a:rPr>
                  <a:t> </a:t>
                </a:r>
                <a:r>
                  <a:rPr lang="en-US" sz="2800" b="1" dirty="0" err="1" smtClean="0">
                    <a:solidFill>
                      <a:srgbClr val="FF6600"/>
                    </a:solidFill>
                  </a:rPr>
                  <a:t>đan</a:t>
                </a:r>
                <a:r>
                  <a:rPr lang="en-US" sz="2800" b="1" dirty="0" smtClean="0">
                    <a:solidFill>
                      <a:srgbClr val="FF6600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phân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loại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có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kích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thước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nhỏ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mịn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.</a:t>
                </a:r>
              </a:p>
              <a:p>
                <a:pPr lvl="2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Hình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dạng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đan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vuông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chữ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nhật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lục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giác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.</a:t>
                </a:r>
              </a:p>
              <a:p>
                <a:pPr lvl="2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Sợi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đan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kim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loại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(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đồng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thép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,…),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nhựa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tổng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hợp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lvl="2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Kích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thước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sợi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đan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baseline="-25000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÷</m:t>
                        </m:r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 smtClean="0">
                  <a:solidFill>
                    <a:srgbClr val="FF0066"/>
                  </a:solidFill>
                </a:endParaRPr>
              </a:p>
              <a:p>
                <a:pPr marL="0" lvl="1" algn="just"/>
                <a:r>
                  <a:rPr lang="en-US" sz="2800" dirty="0" smtClean="0">
                    <a:solidFill>
                      <a:srgbClr val="0000FF"/>
                    </a:solidFill>
                  </a:rPr>
                  <a:t>d</a:t>
                </a:r>
                <a:r>
                  <a:rPr lang="en-US" sz="2800" baseline="-25000" dirty="0" smtClean="0">
                    <a:solidFill>
                      <a:srgbClr val="0000FF"/>
                    </a:solidFill>
                  </a:rPr>
                  <a:t>s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-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sợi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đan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d-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lọt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qua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lvl="2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Ưu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điểm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có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bề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mặt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tự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do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lớn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lvl="2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Nhược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điểm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không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bền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marL="0" lvl="1" algn="just"/>
                <a:endParaRPr lang="en-US" sz="280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6636"/>
                <a:ext cx="9144000" cy="4832092"/>
              </a:xfrm>
              <a:prstGeom prst="rect">
                <a:avLst/>
              </a:prstGeom>
              <a:blipFill rotWithShape="1">
                <a:blip r:embed="rId2"/>
                <a:stretch>
                  <a:fillRect l="-1333" t="-1136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15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36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" t="1" r="3465" b="13136"/>
          <a:stretch/>
        </p:blipFill>
        <p:spPr bwMode="auto">
          <a:xfrm>
            <a:off x="1971675" y="3994052"/>
            <a:ext cx="5191125" cy="286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8964" y="996693"/>
                <a:ext cx="9135035" cy="30130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457200" algn="just">
                  <a:buFont typeface="Wingdings" panose="05000000000000000000" pitchFamily="2" charset="2"/>
                  <a:buChar char="q"/>
                </a:pPr>
                <a:r>
                  <a:rPr lang="en-US" sz="2800" b="1" dirty="0" smtClean="0">
                    <a:solidFill>
                      <a:srgbClr val="FF6600"/>
                    </a:solidFill>
                  </a:rPr>
                  <a:t>Lưới </a:t>
                </a:r>
                <a:r>
                  <a:rPr lang="en-US" sz="2800" b="1" dirty="0" err="1" smtClean="0">
                    <a:solidFill>
                      <a:srgbClr val="FF6600"/>
                    </a:solidFill>
                  </a:rPr>
                  <a:t>đan</a:t>
                </a:r>
                <a:r>
                  <a:rPr lang="en-US" sz="2800" b="1" dirty="0">
                    <a:solidFill>
                      <a:srgbClr val="FF6600"/>
                    </a:solidFill>
                  </a:rPr>
                  <a:t>: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lvl="2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Bề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mặt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tự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</a:rPr>
                  <a:t>do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của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lưới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800" dirty="0">
                    <a:solidFill>
                      <a:srgbClr val="0000FF"/>
                    </a:solidFill>
                  </a:rPr>
                  <a:t>:</a:t>
                </a:r>
              </a:p>
              <a:p>
                <a:pPr lvl="3" indent="-457200" algn="just">
                  <a:buFont typeface="Arial" panose="020B0604020202020204" pitchFamily="34" charset="0"/>
                  <a:buChar char="•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lưới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hình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vuông</a:t>
                </a:r>
                <a:r>
                  <a:rPr lang="en-US" sz="2800" dirty="0">
                    <a:solidFill>
                      <a:srgbClr val="0000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6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800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rgbClr val="FF0066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800" i="1">
                                        <a:solidFill>
                                          <a:srgbClr val="FF0066"/>
                                        </a:solidFill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sz="2800" i="1">
                                            <a:solidFill>
                                              <a:srgbClr val="FF0066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solidFill>
                                              <a:srgbClr val="FF0066"/>
                                            </a:solidFill>
                                            <a:latin typeface="Cambria Math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solidFill>
                                              <a:srgbClr val="FF0066"/>
                                            </a:solidFill>
                                            <a:latin typeface="Cambria Math"/>
                                          </a:rPr>
                                          <m:t>𝑠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28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800">
                        <a:solidFill>
                          <a:srgbClr val="FF0066"/>
                        </a:solidFill>
                        <a:latin typeface="Cambria Math"/>
                        <a:ea typeface="Cambria Math"/>
                      </a:rPr>
                      <m:t>×</m:t>
                    </m:r>
                  </m:oMath>
                </a14:m>
                <a:r>
                  <a:rPr lang="en-US" sz="2800" dirty="0" smtClean="0">
                    <a:solidFill>
                      <a:srgbClr val="FF0066"/>
                    </a:solidFill>
                  </a:rPr>
                  <a:t>100</a:t>
                </a:r>
                <a:r>
                  <a:rPr lang="en-US" sz="2800" dirty="0">
                    <a:solidFill>
                      <a:srgbClr val="FF0066"/>
                    </a:solidFill>
                  </a:rPr>
                  <a:t>%</a:t>
                </a:r>
              </a:p>
              <a:p>
                <a:pPr marL="0" lvl="1" algn="just"/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800" dirty="0" smtClean="0">
                    <a:solidFill>
                      <a:srgbClr val="0000FF"/>
                    </a:solidFill>
                  </a:rPr>
                  <a:t>-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kích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thước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lvl="3" indent="-457200" algn="just">
                  <a:buFont typeface="Arial" panose="020B0604020202020204" pitchFamily="34" charset="0"/>
                  <a:buChar char="•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chữ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nhật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𝑙𝑏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66"/>
                                </a:solidFill>
                                <a:latin typeface="Cambria Math"/>
                              </a:rPr>
                              <m:t>𝑠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/>
                        <a:ea typeface="Cambria Math"/>
                      </a:rPr>
                      <m:t>×</m:t>
                    </m:r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28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en-US" sz="2800" dirty="0">
                  <a:solidFill>
                    <a:srgbClr val="FF0066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" y="996693"/>
                <a:ext cx="9135035" cy="3013004"/>
              </a:xfrm>
              <a:prstGeom prst="rect">
                <a:avLst/>
              </a:prstGeom>
              <a:blipFill rotWithShape="1">
                <a:blip r:embed="rId3"/>
                <a:stretch>
                  <a:fillRect l="-1134" t="-16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6" y="457200"/>
            <a:ext cx="3637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Cấu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tạo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bề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mặt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16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472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8964" y="996693"/>
                <a:ext cx="9135035" cy="5363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indent="-457200" algn="just">
                  <a:buFont typeface="Wingdings" panose="05000000000000000000" pitchFamily="2" charset="2"/>
                  <a:buChar char="q"/>
                </a:pPr>
                <a:r>
                  <a:rPr lang="en-US" sz="2800" b="1" dirty="0" err="1" smtClean="0">
                    <a:solidFill>
                      <a:srgbClr val="FF6600"/>
                    </a:solidFill>
                  </a:rPr>
                  <a:t>Tấm</a:t>
                </a:r>
                <a:r>
                  <a:rPr lang="en-US" sz="2800" b="1" dirty="0" smtClean="0">
                    <a:solidFill>
                      <a:srgbClr val="FF6600"/>
                    </a:solidFill>
                  </a:rPr>
                  <a:t> </a:t>
                </a:r>
                <a:r>
                  <a:rPr lang="en-US" sz="2800" b="1" dirty="0" err="1" smtClean="0">
                    <a:solidFill>
                      <a:srgbClr val="FF6600"/>
                    </a:solidFill>
                  </a:rPr>
                  <a:t>đục</a:t>
                </a:r>
                <a:r>
                  <a:rPr lang="en-US" sz="2800" b="1" dirty="0" smtClean="0">
                    <a:solidFill>
                      <a:srgbClr val="FF6600"/>
                    </a:solidFill>
                  </a:rPr>
                  <a:t> </a:t>
                </a:r>
                <a:r>
                  <a:rPr lang="en-US" sz="2800" b="1" dirty="0" err="1" smtClean="0">
                    <a:solidFill>
                      <a:srgbClr val="FF6600"/>
                    </a:solidFill>
                  </a:rPr>
                  <a:t>lỗ</a:t>
                </a:r>
                <a:r>
                  <a:rPr lang="en-US" sz="2800" b="1" dirty="0" smtClean="0">
                    <a:solidFill>
                      <a:srgbClr val="FF6600"/>
                    </a:solidFill>
                  </a:rPr>
                  <a:t>: </a:t>
                </a:r>
              </a:p>
              <a:p>
                <a:pPr lvl="1" indent="-457200" algn="just">
                  <a:buFont typeface="Wingdings" panose="05000000000000000000" pitchFamily="2" charset="2"/>
                  <a:buChar char="§"/>
                </a:pPr>
                <a:r>
                  <a:rPr lang="en-US" sz="2400" dirty="0" err="1" smtClean="0">
                    <a:solidFill>
                      <a:srgbClr val="0000FF"/>
                    </a:solidFill>
                  </a:rPr>
                  <a:t>Tấm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kim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loại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(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thép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/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đồng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)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có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đục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hình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tròn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vuông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chữ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nhật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hay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bầu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dục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.</a:t>
                </a:r>
              </a:p>
              <a:p>
                <a:pPr lvl="1" indent="-457200" algn="just">
                  <a:buFont typeface="Wingdings" panose="05000000000000000000" pitchFamily="2" charset="2"/>
                  <a:buChar char="§"/>
                </a:pPr>
                <a:r>
                  <a:rPr lang="en-US" sz="2400" dirty="0" err="1" smtClean="0">
                    <a:solidFill>
                      <a:srgbClr val="0000FF"/>
                    </a:solidFill>
                  </a:rPr>
                  <a:t>Phân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loại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vật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có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d &gt; 5 mm.</a:t>
                </a:r>
              </a:p>
              <a:p>
                <a:pPr lvl="1" indent="-457200" algn="just">
                  <a:buFont typeface="Wingdings" panose="05000000000000000000" pitchFamily="2" charset="2"/>
                  <a:buChar char="§"/>
                </a:pPr>
                <a:r>
                  <a:rPr lang="en-US" sz="24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có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kích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thước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5÷80 mm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được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bố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trí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song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song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hay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xen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kẽ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nhau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.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hình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chữ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nhật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cóc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hiều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dài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gấp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ba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chiều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rộng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.</a:t>
                </a:r>
              </a:p>
              <a:p>
                <a:pPr lvl="1" indent="-457200" algn="just">
                  <a:buFont typeface="Wingdings" panose="05000000000000000000" pitchFamily="2" charset="2"/>
                  <a:buChar char="§"/>
                </a:pPr>
                <a:r>
                  <a:rPr lang="en-US" sz="2400" dirty="0" err="1" smtClean="0">
                    <a:solidFill>
                      <a:srgbClr val="0000FF"/>
                    </a:solidFill>
                  </a:rPr>
                  <a:t>Mặt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có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chiều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dày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lớn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đục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tròn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thì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được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gia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công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có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hình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côn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góc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côn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14</a:t>
                </a:r>
                <a:r>
                  <a:rPr lang="en-US" sz="2400" baseline="30000" dirty="0" smtClean="0">
                    <a:solidFill>
                      <a:srgbClr val="0000FF"/>
                    </a:solidFill>
                  </a:rPr>
                  <a:t>o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đáy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lớn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của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hình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côn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quay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xuống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.</a:t>
                </a:r>
              </a:p>
              <a:p>
                <a:pPr lvl="1" indent="-457200" algn="just">
                  <a:buFont typeface="Wingdings" panose="05000000000000000000" pitchFamily="2" charset="2"/>
                  <a:buChar char="§"/>
                </a:pPr>
                <a:r>
                  <a:rPr lang="en-US" sz="2400" dirty="0" err="1" smtClean="0">
                    <a:solidFill>
                      <a:srgbClr val="0000FF"/>
                    </a:solidFill>
                  </a:rPr>
                  <a:t>Khoảng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cách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giữa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hai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mép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liên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tiếp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nhau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9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sz="2400" b="0" i="1" baseline="-250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ỗ</m:t>
                        </m:r>
                      </m:e>
                    </m:rad>
                  </m:oMath>
                </a14:m>
                <a:endParaRPr lang="en-US" sz="2400" dirty="0" smtClean="0">
                  <a:solidFill>
                    <a:srgbClr val="0000FF"/>
                  </a:solidFill>
                </a:endParaRPr>
              </a:p>
              <a:p>
                <a:pPr lvl="1" indent="-457200" algn="just">
                  <a:buFont typeface="Wingdings" panose="05000000000000000000" pitchFamily="2" charset="2"/>
                  <a:buChar char="§"/>
                </a:pPr>
                <a:r>
                  <a:rPr lang="en-US" sz="2400" dirty="0" err="1" smtClean="0">
                    <a:solidFill>
                      <a:srgbClr val="0000FF"/>
                    </a:solidFill>
                  </a:rPr>
                  <a:t>Chiều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dày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mặt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4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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:</a:t>
                </a:r>
                <a:endParaRPr lang="en-US" sz="2400" dirty="0">
                  <a:solidFill>
                    <a:srgbClr val="0000FF"/>
                  </a:solidFill>
                </a:endParaRPr>
              </a:p>
              <a:p>
                <a:pPr marL="1371600" lvl="4" algn="just"/>
                <a:r>
                  <a:rPr lang="en-US" sz="2400" dirty="0" smtClean="0">
                    <a:solidFill>
                      <a:srgbClr val="0000FF"/>
                    </a:solidFill>
                  </a:rPr>
                  <a:t>d &lt; 5 mm		- 	</a:t>
                </a:r>
                <a:r>
                  <a:rPr lang="en-US" sz="24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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= 0,75d</a:t>
                </a:r>
              </a:p>
              <a:p>
                <a:pPr marL="1371600" lvl="4" algn="just"/>
                <a:r>
                  <a:rPr lang="en-US" sz="2400" dirty="0" smtClean="0">
                    <a:solidFill>
                      <a:srgbClr val="0000FF"/>
                    </a:solidFill>
                  </a:rPr>
                  <a:t>d = 5÷10 </a:t>
                </a:r>
                <a:r>
                  <a:rPr lang="en-US" sz="2400" dirty="0">
                    <a:solidFill>
                      <a:srgbClr val="0000FF"/>
                    </a:solidFill>
                  </a:rPr>
                  <a:t>mm 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	-	</a:t>
                </a:r>
                <a:r>
                  <a:rPr lang="en-US" sz="24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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= 0,70d</a:t>
                </a:r>
              </a:p>
              <a:p>
                <a:pPr marL="1371600" lvl="4" algn="just"/>
                <a:r>
                  <a:rPr lang="en-US" sz="2400" dirty="0" smtClean="0">
                    <a:solidFill>
                      <a:srgbClr val="0000FF"/>
                    </a:solidFill>
                  </a:rPr>
                  <a:t>d &gt; 10 mm		- 	</a:t>
                </a:r>
                <a:r>
                  <a:rPr lang="en-US" sz="24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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= 0,625d</a:t>
                </a:r>
              </a:p>
              <a:p>
                <a:pPr marL="1371600" lvl="4" algn="just"/>
                <a:r>
                  <a:rPr lang="en-US" sz="24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4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  </a:t>
                </a:r>
                <a:r>
                  <a:rPr lang="en-US" sz="24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12 mm</a:t>
                </a:r>
                <a:endParaRPr lang="en-US" sz="2400" dirty="0" smtClean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4" y="996693"/>
                <a:ext cx="9135035" cy="5363007"/>
              </a:xfrm>
              <a:prstGeom prst="rect">
                <a:avLst/>
              </a:prstGeom>
              <a:blipFill rotWithShape="1">
                <a:blip r:embed="rId2"/>
                <a:stretch>
                  <a:fillRect l="-1134" t="-909" r="-1067" b="-1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6" y="457200"/>
            <a:ext cx="3637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Cấu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tạo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bề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mặt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17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40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64" y="996693"/>
            <a:ext cx="9135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algn="just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rgbClr val="FF6600"/>
                </a:solidFill>
              </a:rPr>
              <a:t>Tấm </a:t>
            </a:r>
            <a:r>
              <a:rPr lang="en-US" sz="2800" b="1" dirty="0" err="1" smtClean="0">
                <a:solidFill>
                  <a:srgbClr val="FF6600"/>
                </a:solidFill>
              </a:rPr>
              <a:t>đục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lỗ</a:t>
            </a:r>
            <a:r>
              <a:rPr lang="en-US" sz="2800" b="1" dirty="0" smtClean="0">
                <a:solidFill>
                  <a:srgbClr val="FF6600"/>
                </a:solidFill>
              </a:rPr>
              <a:t>: </a:t>
            </a: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6" y="457200"/>
            <a:ext cx="3637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Cấu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tạo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bề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mặt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4309" r="3062" b="10023"/>
          <a:stretch/>
        </p:blipFill>
        <p:spPr bwMode="auto">
          <a:xfrm>
            <a:off x="685800" y="1692015"/>
            <a:ext cx="7575550" cy="3565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1659" y="5257800"/>
            <a:ext cx="52019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</a:rPr>
              <a:t>Ưu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điểm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bền</a:t>
            </a:r>
            <a:endParaRPr lang="en-US" sz="2800" dirty="0">
              <a:solidFill>
                <a:srgbClr val="00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</a:rPr>
              <a:t>Nhược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điểm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bề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tự</a:t>
            </a:r>
            <a:r>
              <a:rPr lang="en-US" sz="2800" dirty="0" smtClean="0">
                <a:solidFill>
                  <a:srgbClr val="0000FF"/>
                </a:solidFill>
              </a:rPr>
              <a:t> do </a:t>
            </a:r>
            <a:r>
              <a:rPr lang="en-US" sz="2800" dirty="0" err="1" smtClean="0">
                <a:solidFill>
                  <a:srgbClr val="0000FF"/>
                </a:solidFill>
              </a:rPr>
              <a:t>nhỏ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18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19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964" y="924580"/>
            <a:ext cx="9135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indent="-457200" algn="just"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solidFill>
                  <a:srgbClr val="FF6600"/>
                </a:solidFill>
              </a:rPr>
              <a:t>Thanh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ghi</a:t>
            </a:r>
            <a:r>
              <a:rPr lang="en-US" sz="2800" b="1" dirty="0" smtClean="0">
                <a:solidFill>
                  <a:srgbClr val="FF6600"/>
                </a:solidFill>
              </a:rPr>
              <a:t>: </a:t>
            </a:r>
          </a:p>
        </p:txBody>
      </p:sp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6" y="457200"/>
            <a:ext cx="36377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Cấu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tạo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bề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mặt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31376" y="1371600"/>
            <a:ext cx="91753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d &gt; 80 mm</a:t>
            </a:r>
            <a:endParaRPr lang="en-US" sz="2800" dirty="0">
              <a:solidFill>
                <a:srgbClr val="0000FF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</a:rPr>
              <a:t>Gồm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thanh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ghi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đặt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theo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chiều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dọc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</a:rPr>
              <a:t>khe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hở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giữa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thanh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bằng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lọt</a:t>
            </a:r>
            <a:r>
              <a:rPr lang="en-US" sz="2800" dirty="0" smtClean="0">
                <a:solidFill>
                  <a:srgbClr val="0000FF"/>
                </a:solidFill>
              </a:rPr>
              <a:t> qua </a:t>
            </a:r>
            <a:r>
              <a:rPr lang="en-US" sz="2800" dirty="0" err="1" smtClean="0">
                <a:solidFill>
                  <a:srgbClr val="0000FF"/>
                </a:solidFill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</a:rPr>
              <a:t>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thanh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ghi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  <a:r>
              <a:rPr lang="en-US" sz="2800" dirty="0">
                <a:solidFill>
                  <a:srgbClr val="0000FF"/>
                </a:solidFill>
              </a:rPr>
              <a:t>H = </a:t>
            </a:r>
            <a:r>
              <a:rPr lang="en-US" sz="2800" dirty="0" smtClean="0">
                <a:solidFill>
                  <a:srgbClr val="0000FF"/>
                </a:solidFill>
              </a:rPr>
              <a:t>d, B </a:t>
            </a:r>
            <a:r>
              <a:rPr lang="en-US" sz="2800" dirty="0">
                <a:solidFill>
                  <a:srgbClr val="0000FF"/>
                </a:solidFill>
              </a:rPr>
              <a:t>= (</a:t>
            </a:r>
            <a:r>
              <a:rPr lang="en-US" sz="2800" dirty="0" smtClean="0">
                <a:solidFill>
                  <a:srgbClr val="0000FF"/>
                </a:solidFill>
              </a:rPr>
              <a:t>0,2÷0,3)d,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cạnh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có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góc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nghiêng</a:t>
            </a:r>
            <a:r>
              <a:rPr lang="en-US" sz="2800" dirty="0">
                <a:solidFill>
                  <a:srgbClr val="0000FF"/>
                </a:solidFill>
              </a:rPr>
              <a:t>: </a:t>
            </a:r>
            <a:r>
              <a:rPr lang="en-US" sz="2800" dirty="0" smtClean="0">
                <a:solidFill>
                  <a:srgbClr val="0000FF"/>
                </a:solidFill>
              </a:rPr>
              <a:t>6</a:t>
            </a:r>
            <a:r>
              <a:rPr lang="en-US" sz="2800" baseline="30000" dirty="0" smtClean="0">
                <a:solidFill>
                  <a:srgbClr val="0000FF"/>
                </a:solidFill>
              </a:rPr>
              <a:t>o</a:t>
            </a:r>
            <a:r>
              <a:rPr lang="en-US" sz="2800" dirty="0" smtClean="0">
                <a:solidFill>
                  <a:srgbClr val="0000FF"/>
                </a:solidFill>
              </a:rPr>
              <a:t>÷10</a:t>
            </a:r>
            <a:r>
              <a:rPr lang="en-US" sz="2800" baseline="30000" dirty="0" smtClean="0">
                <a:solidFill>
                  <a:srgbClr val="0000FF"/>
                </a:solidFill>
              </a:rPr>
              <a:t>o</a:t>
            </a:r>
            <a:r>
              <a:rPr lang="en-US" sz="2800" dirty="0" smtClean="0">
                <a:solidFill>
                  <a:srgbClr val="0000FF"/>
                </a:solidFill>
              </a:rPr>
              <a:t>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2" t="30000" b="11250"/>
          <a:stretch/>
        </p:blipFill>
        <p:spPr>
          <a:xfrm>
            <a:off x="0" y="3765819"/>
            <a:ext cx="6400800" cy="29397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553200" y="3810000"/>
            <a:ext cx="2590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 err="1">
                <a:solidFill>
                  <a:srgbClr val="0000FF"/>
                </a:solidFill>
              </a:rPr>
              <a:t>Lắp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đặt</a:t>
            </a:r>
            <a:r>
              <a:rPr lang="en-US" sz="2800" dirty="0">
                <a:solidFill>
                  <a:srgbClr val="0000FF"/>
                </a:solidFill>
              </a:rPr>
              <a:t>: </a:t>
            </a:r>
            <a:r>
              <a:rPr lang="en-US" sz="2800" dirty="0" err="1">
                <a:solidFill>
                  <a:srgbClr val="0000FF"/>
                </a:solidFill>
              </a:rPr>
              <a:t>phần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chiều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rộng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của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thanh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ghi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có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kích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thước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nhỏ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hơn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luôn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>
                <a:solidFill>
                  <a:srgbClr val="0000FF"/>
                </a:solidFill>
              </a:rPr>
              <a:t>quay </a:t>
            </a:r>
            <a:r>
              <a:rPr lang="en-US" sz="2800" dirty="0" err="1">
                <a:solidFill>
                  <a:srgbClr val="0000FF"/>
                </a:solidFill>
              </a:rPr>
              <a:t>xuống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dưới</a:t>
            </a:r>
            <a:r>
              <a:rPr lang="en-US" sz="2800" dirty="0">
                <a:solidFill>
                  <a:srgbClr val="0000FF"/>
                </a:solidFill>
              </a:rPr>
              <a:t>.</a:t>
            </a:r>
            <a:endParaRPr lang="en-US" sz="2800" baseline="30000" dirty="0">
              <a:solidFill>
                <a:srgbClr val="0000FF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19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01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15.1. </a:t>
            </a:r>
            <a:r>
              <a:rPr lang="en-US" sz="3200" b="1" dirty="0" err="1" smtClean="0">
                <a:solidFill>
                  <a:srgbClr val="FF0066"/>
                </a:solidFill>
              </a:rPr>
              <a:t>Mục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đích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và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phương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pháp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phân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loại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9" name="Rectangle 18"/>
          <p:cNvSpPr>
            <a:spLocks noChangeArrowheads="1"/>
          </p:cNvSpPr>
          <p:nvPr/>
        </p:nvSpPr>
        <p:spPr bwMode="auto">
          <a:xfrm>
            <a:off x="0" y="639413"/>
            <a:ext cx="914400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/>
            <a:r>
              <a:rPr lang="en-US" sz="2800" b="1" dirty="0" err="1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Mục</a:t>
            </a:r>
            <a:r>
              <a:rPr lang="en-US" sz="2800" b="1" dirty="0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đích</a:t>
            </a:r>
            <a:r>
              <a:rPr lang="en-US" sz="2800" b="1" dirty="0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Làm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tinh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khiết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bằng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cách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tách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tạp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Tách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hỗn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hợp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phẩm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thành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từng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phần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riêng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biệt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;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Hoàn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lưu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tác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chất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chưa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phản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ứng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;…</a:t>
            </a:r>
          </a:p>
          <a:p>
            <a:pPr algn="just"/>
            <a:r>
              <a:rPr lang="en-US" sz="2800" b="1" dirty="0" err="1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2800" b="1" dirty="0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phương</a:t>
            </a:r>
            <a:r>
              <a:rPr lang="en-US" sz="2800" b="1" dirty="0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pháp</a:t>
            </a:r>
            <a:r>
              <a:rPr lang="en-US" sz="2800" b="1" dirty="0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phân</a:t>
            </a:r>
            <a:r>
              <a:rPr lang="en-US" sz="2800" b="1" dirty="0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b="1" dirty="0" err="1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loại</a:t>
            </a:r>
            <a:r>
              <a:rPr lang="en-US" sz="2800" b="1" dirty="0" smtClean="0">
                <a:solidFill>
                  <a:srgbClr val="00CC00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 err="1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D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ựa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vào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sự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khác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nhau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về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liệu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:</a:t>
            </a:r>
            <a:endParaRPr lang="en-US" sz="2800" dirty="0" smtClean="0">
              <a:solidFill>
                <a:srgbClr val="0000FF"/>
              </a:solidFill>
              <a:latin typeface="+mj-lt"/>
              <a:cs typeface="Times New Roman" panose="02020603050405020304" pitchFamily="18" charset="0"/>
            </a:endParaRP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: D</a:t>
            </a:r>
            <a:r>
              <a:rPr lang="en-US" sz="2800" baseline="-250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 1 mm</a:t>
            </a:r>
            <a:endParaRPr lang="en-US" sz="2800" dirty="0">
              <a:solidFill>
                <a:srgbClr val="0000FF"/>
              </a:solidFill>
              <a:latin typeface="+mj-lt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Symbol" panose="05050102010706020507" pitchFamily="18" charset="2"/>
              </a:rPr>
              <a:t>:   </a:t>
            </a:r>
            <a:r>
              <a:rPr 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D</a:t>
            </a:r>
            <a:r>
              <a:rPr lang="en-US" sz="2800" baseline="-25000" dirty="0">
                <a:solidFill>
                  <a:srgbClr val="0000FF"/>
                </a:solidFill>
                <a:cs typeface="Times New Roman" panose="02020603050405020304" pitchFamily="18" charset="0"/>
              </a:rPr>
              <a:t>h</a:t>
            </a:r>
            <a:r>
              <a:rPr lang="en-US" sz="28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&lt; </a:t>
            </a:r>
            <a:r>
              <a:rPr lang="en-US" sz="2800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1 mm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Dựa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vào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sự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khác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nhau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về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lượng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riêng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:</a:t>
            </a: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Khí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động</a:t>
            </a:r>
            <a:endParaRPr lang="en-US" sz="2800" dirty="0" smtClean="0">
              <a:solidFill>
                <a:srgbClr val="0000FF"/>
              </a:solidFill>
              <a:latin typeface="+mj-lt"/>
              <a:cs typeface="Times New Roman" panose="02020603050405020304" pitchFamily="18" charset="0"/>
            </a:endParaRPr>
          </a:p>
          <a:p>
            <a:pPr marL="1200150" lvl="1" indent="-457200" algn="just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Tuyển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nổi</a:t>
            </a:r>
            <a:endParaRPr lang="en-US" sz="2800" dirty="0" smtClean="0">
              <a:solidFill>
                <a:srgbClr val="0000FF"/>
              </a:solidFill>
              <a:latin typeface="+mj-lt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Dựa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vào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tính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dẫn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</a:rPr>
              <a:t>điện</a:t>
            </a:r>
            <a:endParaRPr lang="en-US" sz="2800" dirty="0" smtClean="0">
              <a:solidFill>
                <a:srgbClr val="0000FF"/>
              </a:solidFill>
              <a:latin typeface="+mj-lt"/>
              <a:cs typeface="Times New Roman" panose="02020603050405020304" pitchFamily="18" charset="0"/>
            </a:endParaRPr>
          </a:p>
          <a:p>
            <a:pPr algn="just"/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Nghiên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cứu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các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phương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pháp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khí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imes New Roman" panose="02020603050405020304" pitchFamily="18" charset="0"/>
                <a:sym typeface="Wingdings" panose="05000000000000000000" pitchFamily="2" charset="2"/>
              </a:rPr>
              <a:t>động</a:t>
            </a:r>
            <a:endParaRPr lang="en-US" sz="2800" dirty="0" smtClean="0">
              <a:solidFill>
                <a:srgbClr val="0000FF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2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457200"/>
            <a:ext cx="360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Các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thông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số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cơ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bản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441" y="990600"/>
            <a:ext cx="3304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Kích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thước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lỗ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lưới</a:t>
            </a:r>
            <a:r>
              <a:rPr lang="en-US" sz="2800" b="1" dirty="0" smtClean="0">
                <a:solidFill>
                  <a:srgbClr val="FF6600"/>
                </a:solidFill>
              </a:rPr>
              <a:t>, D</a:t>
            </a:r>
            <a:endParaRPr lang="en-US" sz="2800" b="1" dirty="0">
              <a:solidFill>
                <a:srgbClr val="FF660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9" t="6271" r="7455" b="16723"/>
          <a:stretch/>
        </p:blipFill>
        <p:spPr bwMode="auto">
          <a:xfrm>
            <a:off x="0" y="2895599"/>
            <a:ext cx="5562600" cy="383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62000" y="1697205"/>
                <a:ext cx="3526606" cy="14044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𝑙𝑐𝑜𝑠</m:t>
                      </m:r>
                      <m:r>
                        <a:rPr lang="en-US" sz="3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3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3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𝑠𝑖𝑛</m:t>
                      </m:r>
                      <m:r>
                        <a:rPr lang="en-US" sz="32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dirty="0"/>
              </a:p>
              <a:p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chiều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dài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endParaRPr lang="en-US" sz="2800" dirty="0" smtClean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697205"/>
                <a:ext cx="3526606" cy="1404423"/>
              </a:xfrm>
              <a:prstGeom prst="rect">
                <a:avLst/>
              </a:prstGeom>
              <a:blipFill rotWithShape="1">
                <a:blip r:embed="rId3"/>
                <a:stretch>
                  <a:fillRect l="-25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038600" y="2819400"/>
                <a:ext cx="4956093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err="1">
                    <a:solidFill>
                      <a:srgbClr val="0000FF"/>
                    </a:solidFill>
                  </a:rPr>
                  <a:t>Chọn</a:t>
                </a:r>
                <a:r>
                  <a:rPr 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theo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kinh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nghiệm</a:t>
                </a:r>
                <a:r>
                  <a:rPr lang="en-US" sz="2800" dirty="0">
                    <a:solidFill>
                      <a:srgbClr val="0000FF"/>
                    </a:solidFill>
                  </a:rPr>
                  <a:t>:</a:t>
                </a: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</a:rPr>
                  <a:t>qua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có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</a:rPr>
                  <a:t>d &lt; 5 mm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÷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  <a:ea typeface="Cambria Math" panose="02040503050406030204" pitchFamily="18" charset="0"/>
                </a:endParaRPr>
              </a:p>
              <a:p>
                <a:pPr marL="228600" indent="-228600">
                  <a:buFont typeface="Arial" panose="020B0604020202020204" pitchFamily="34" charset="0"/>
                  <a:buChar char="•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</a:rPr>
                  <a:t>qua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có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</a:rPr>
                  <a:t>d </a:t>
                </a:r>
                <a:r>
                  <a:rPr lang="en-US" sz="2800" dirty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 25 mm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÷</m:t>
                          </m:r>
                          <m:r>
                            <a:rPr lang="en-US" sz="28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800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𝑚𝑚</m:t>
                      </m:r>
                    </m:oMath>
                  </m:oMathPara>
                </a14:m>
                <a:endParaRPr lang="en-US" sz="2800" dirty="0">
                  <a:solidFill>
                    <a:srgbClr val="00B0F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2819400"/>
                <a:ext cx="4956093" cy="2246769"/>
              </a:xfrm>
              <a:prstGeom prst="rect">
                <a:avLst/>
              </a:prstGeom>
              <a:blipFill rotWithShape="1">
                <a:blip r:embed="rId4"/>
                <a:stretch>
                  <a:fillRect l="-2583" t="-2446" r="-1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20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6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457200"/>
            <a:ext cx="3600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Các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thông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số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cơ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bản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441" y="990600"/>
            <a:ext cx="29935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FF6600"/>
                </a:solidFill>
              </a:rPr>
              <a:t>Kích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thước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sàng</a:t>
            </a:r>
            <a:r>
              <a:rPr lang="en-US" sz="2800" b="1" dirty="0" smtClean="0">
                <a:solidFill>
                  <a:srgbClr val="FF6600"/>
                </a:solidFill>
              </a:rPr>
              <a:t>, L</a:t>
            </a:r>
            <a:endParaRPr lang="en-US" sz="2800" b="1" dirty="0">
              <a:solidFill>
                <a:srgbClr val="FF66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0" y="1524000"/>
                <a:ext cx="9144000" cy="47575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f>
                      <m:fPr>
                        <m:ctrlP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785</m:t>
                        </m:r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3200" b="0" i="1" baseline="3000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3200" b="0" i="1" baseline="-25000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den>
                    </m:f>
                  </m:oMath>
                </a14:m>
                <a:r>
                  <a:rPr lang="en-US" sz="3200" i="1" dirty="0" smtClean="0">
                    <a:solidFill>
                      <a:srgbClr val="FF0066"/>
                    </a:solidFill>
                  </a:rPr>
                  <a:t>t</a:t>
                </a:r>
                <a:r>
                  <a:rPr lang="en-US" sz="3200" dirty="0" smtClean="0">
                    <a:solidFill>
                      <a:srgbClr val="FF0066"/>
                    </a:solidFill>
                  </a:rPr>
                  <a:t>, mm</a:t>
                </a:r>
              </a:p>
              <a:p>
                <a:pPr algn="just"/>
                <a:r>
                  <a:rPr lang="en-US" sz="2800" dirty="0" smtClean="0">
                    <a:solidFill>
                      <a:srgbClr val="0000FF"/>
                    </a:solidFill>
                  </a:rPr>
                  <a:t>K-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hệ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tính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đến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việc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trong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quá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trình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</a:t>
                </a:r>
                <a:br>
                  <a:rPr lang="en-US" sz="2800" dirty="0" smtClean="0">
                    <a:solidFill>
                      <a:srgbClr val="0000FF"/>
                    </a:solidFill>
                  </a:rPr>
                </a:br>
                <a:r>
                  <a:rPr lang="en-US" sz="2800" dirty="0" smtClean="0">
                    <a:solidFill>
                      <a:srgbClr val="0000FF"/>
                    </a:solidFill>
                  </a:rPr>
                  <a:t>K = 5÷20; 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B-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chiều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rộng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; 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D-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kích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thước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; 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h-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chiều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dày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lớp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trên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bề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mặt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; 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z</a:t>
                </a:r>
                <a:r>
                  <a:rPr lang="en-US" sz="2800" baseline="-25000" dirty="0" smtClean="0">
                    <a:solidFill>
                      <a:srgbClr val="0000FF"/>
                    </a:solidFill>
                  </a:rPr>
                  <a:t>o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-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trên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một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; 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t-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bước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của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.</a:t>
                </a:r>
              </a:p>
              <a:p>
                <a:r>
                  <a:rPr lang="en-US" sz="2800" dirty="0" err="1" smtClean="0">
                    <a:solidFill>
                      <a:srgbClr val="0000FF"/>
                    </a:solidFill>
                  </a:rPr>
                  <a:t>Nếu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t = 2D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bước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hàng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ngang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dọc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bằng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nhau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z</a:t>
                </a:r>
                <a:r>
                  <a:rPr lang="en-US" sz="2800" baseline="-25000" dirty="0" smtClean="0">
                    <a:solidFill>
                      <a:srgbClr val="0000FF"/>
                    </a:solidFill>
                  </a:rPr>
                  <a:t>o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= B/2D:</a:t>
                </a:r>
              </a:p>
              <a:p>
                <a:pPr algn="ctr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36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36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solidFill>
                              <a:srgbClr val="FF0066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36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785</m:t>
                        </m:r>
                        <m: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</m:oMath>
                </a14:m>
                <a:r>
                  <a:rPr lang="en-US" sz="3600" dirty="0" smtClean="0">
                    <a:solidFill>
                      <a:srgbClr val="FF0066"/>
                    </a:solidFill>
                  </a:rPr>
                  <a:t>, </a:t>
                </a:r>
                <a:r>
                  <a:rPr lang="en-US" sz="3600" dirty="0">
                    <a:solidFill>
                      <a:srgbClr val="FF0066"/>
                    </a:solidFill>
                  </a:rPr>
                  <a:t>mm</a:t>
                </a:r>
              </a:p>
              <a:p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r>
                  <a:rPr lang="en-US" sz="2800" dirty="0" err="1" smtClean="0">
                    <a:solidFill>
                      <a:srgbClr val="0000FF"/>
                    </a:solidFill>
                  </a:rPr>
                  <a:t>Kinh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nghiệm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	    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÷</m:t>
                        </m:r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6600"/>
                        </a:solidFill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sz="2800" dirty="0" smtClean="0">
                  <a:solidFill>
                    <a:srgbClr val="FF66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24000"/>
                <a:ext cx="9144000" cy="4757584"/>
              </a:xfrm>
              <a:prstGeom prst="rect">
                <a:avLst/>
              </a:prstGeom>
              <a:blipFill rotWithShape="1">
                <a:blip r:embed="rId2"/>
                <a:stretch>
                  <a:fillRect l="-2333" t="-128" r="-2333" b="-37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71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" y="457200"/>
            <a:ext cx="3519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Máy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lắc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phẳng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t="7562" r="2458" b="13378"/>
          <a:stretch/>
        </p:blipFill>
        <p:spPr bwMode="auto">
          <a:xfrm>
            <a:off x="152400" y="1066800"/>
            <a:ext cx="86741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4482" y="4620161"/>
            <a:ext cx="91484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00FF"/>
                </a:solidFill>
              </a:rPr>
              <a:t>NLHĐ: </a:t>
            </a:r>
            <a:r>
              <a:rPr lang="en-US" sz="2000" dirty="0" err="1" smtClean="0">
                <a:solidFill>
                  <a:srgbClr val="0000FF"/>
                </a:solidFill>
              </a:rPr>
              <a:t>khung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hình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chữ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nhật</a:t>
            </a:r>
            <a:r>
              <a:rPr lang="en-US" sz="2000" dirty="0" smtClean="0">
                <a:solidFill>
                  <a:srgbClr val="0000FF"/>
                </a:solidFill>
              </a:rPr>
              <a:t> (</a:t>
            </a:r>
            <a:r>
              <a:rPr lang="en-US" sz="2000" dirty="0" err="1" smtClean="0">
                <a:solidFill>
                  <a:srgbClr val="0000FF"/>
                </a:solidFill>
              </a:rPr>
              <a:t>một</a:t>
            </a:r>
            <a:r>
              <a:rPr lang="en-US" sz="2000" dirty="0" smtClean="0">
                <a:solidFill>
                  <a:srgbClr val="0000FF"/>
                </a:solidFill>
              </a:rPr>
              <a:t> hay </a:t>
            </a:r>
            <a:r>
              <a:rPr lang="en-US" sz="2000" dirty="0" err="1" smtClean="0">
                <a:solidFill>
                  <a:srgbClr val="0000FF"/>
                </a:solidFill>
              </a:rPr>
              <a:t>hai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khung</a:t>
            </a:r>
            <a:r>
              <a:rPr lang="en-US" sz="2000" dirty="0" smtClean="0">
                <a:solidFill>
                  <a:srgbClr val="0000FF"/>
                </a:solidFill>
              </a:rPr>
              <a:t>) </a:t>
            </a:r>
            <a:r>
              <a:rPr lang="en-US" sz="2000" dirty="0" err="1" smtClean="0">
                <a:solidFill>
                  <a:srgbClr val="0000FF"/>
                </a:solidFill>
              </a:rPr>
              <a:t>trên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khung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có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đặt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lưới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</a:rPr>
              <a:t>khung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được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treo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hoặc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đặt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lên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các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gối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đỡ</a:t>
            </a:r>
            <a:r>
              <a:rPr lang="en-US" sz="2000" dirty="0" smtClean="0">
                <a:solidFill>
                  <a:srgbClr val="0000FF"/>
                </a:solidFill>
              </a:rPr>
              <a:t> hay </a:t>
            </a:r>
            <a:r>
              <a:rPr lang="en-US" sz="2000" dirty="0" err="1" smtClean="0">
                <a:solidFill>
                  <a:srgbClr val="0000FF"/>
                </a:solidFill>
              </a:rPr>
              <a:t>liên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kết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vào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các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thanh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đàn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hồi</a:t>
            </a:r>
            <a:r>
              <a:rPr lang="en-US" sz="2000" dirty="0" smtClean="0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en-US" sz="2000" b="1" dirty="0" err="1" smtClean="0">
                <a:solidFill>
                  <a:srgbClr val="0000FF"/>
                </a:solidFill>
              </a:rPr>
              <a:t>Phân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loại</a:t>
            </a:r>
            <a:r>
              <a:rPr lang="en-US" sz="2000" b="1" dirty="0" smtClean="0">
                <a:solidFill>
                  <a:srgbClr val="0000FF"/>
                </a:solidFill>
              </a:rPr>
              <a:t>: </a:t>
            </a:r>
            <a:r>
              <a:rPr lang="en-US" sz="2000" dirty="0" err="1" smtClean="0">
                <a:solidFill>
                  <a:srgbClr val="0000FF"/>
                </a:solidFill>
              </a:rPr>
              <a:t>theo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quỹ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đạo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lắc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</a:rPr>
              <a:t>có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hai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loại</a:t>
            </a:r>
            <a:r>
              <a:rPr lang="en-US" sz="2000" dirty="0" smtClean="0">
                <a:solidFill>
                  <a:srgbClr val="0000FF"/>
                </a:solidFill>
              </a:rPr>
              <a:t>: </a:t>
            </a:r>
            <a:r>
              <a:rPr lang="en-US" sz="2000" dirty="0" err="1" smtClean="0">
                <a:solidFill>
                  <a:srgbClr val="0000FF"/>
                </a:solidFill>
              </a:rPr>
              <a:t>lắc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theo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đường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tròn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và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lắc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phức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tạp</a:t>
            </a:r>
            <a:r>
              <a:rPr lang="en-US" sz="2000" dirty="0" smtClean="0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en-US" sz="2000" b="1" dirty="0" err="1" smtClean="0">
                <a:solidFill>
                  <a:srgbClr val="0000FF"/>
                </a:solidFill>
              </a:rPr>
              <a:t>Bộ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phận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truyền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động</a:t>
            </a:r>
            <a:r>
              <a:rPr lang="en-US" sz="2000" dirty="0" smtClean="0">
                <a:solidFill>
                  <a:srgbClr val="0000FF"/>
                </a:solidFill>
              </a:rPr>
              <a:t>: </a:t>
            </a:r>
            <a:r>
              <a:rPr lang="en-US" sz="2000" dirty="0" err="1" smtClean="0">
                <a:solidFill>
                  <a:srgbClr val="0000FF"/>
                </a:solidFill>
              </a:rPr>
              <a:t>cơ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cấu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lệch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tâm</a:t>
            </a:r>
            <a:r>
              <a:rPr lang="en-US" sz="2000" dirty="0" smtClean="0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en-US" sz="2000" b="1" dirty="0" err="1" smtClean="0">
                <a:solidFill>
                  <a:srgbClr val="0000FF"/>
                </a:solidFill>
              </a:rPr>
              <a:t>Tính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máy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sàng</a:t>
            </a:r>
            <a:r>
              <a:rPr lang="en-US" sz="2000" b="1" dirty="0" smtClean="0">
                <a:solidFill>
                  <a:srgbClr val="0000FF"/>
                </a:solidFill>
              </a:rPr>
              <a:t>: </a:t>
            </a:r>
            <a:r>
              <a:rPr lang="en-US" sz="2000" dirty="0" err="1" smtClean="0">
                <a:solidFill>
                  <a:srgbClr val="0000FF"/>
                </a:solidFill>
              </a:rPr>
              <a:t>vận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tốc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chuyển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động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tương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đối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của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vật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liệu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</a:rPr>
              <a:t>số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vòng</a:t>
            </a:r>
            <a:r>
              <a:rPr lang="en-US" sz="2000" dirty="0" smtClean="0">
                <a:solidFill>
                  <a:srgbClr val="0000FF"/>
                </a:solidFill>
              </a:rPr>
              <a:t> quay </a:t>
            </a:r>
            <a:r>
              <a:rPr lang="en-US" sz="2000" dirty="0" err="1" smtClean="0">
                <a:solidFill>
                  <a:srgbClr val="0000FF"/>
                </a:solidFill>
              </a:rPr>
              <a:t>của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cơ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cấu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lệch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tâm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</a:rPr>
              <a:t>năng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suất</a:t>
            </a:r>
            <a:r>
              <a:rPr lang="en-US" sz="2000" dirty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và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công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suất</a:t>
            </a:r>
            <a:r>
              <a:rPr lang="en-US" sz="2000" dirty="0" smtClean="0">
                <a:solidFill>
                  <a:srgbClr val="0000FF"/>
                </a:solidFill>
              </a:rPr>
              <a:t>.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22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54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1600200"/>
            <a:ext cx="7670800" cy="4445000"/>
          </a:xfrm>
          <a:prstGeom prst="rect">
            <a:avLst/>
          </a:prstGeom>
        </p:spPr>
      </p:pic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16" y="710625"/>
            <a:ext cx="35194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Máy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lắc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phẳng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23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624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2" t="13466" r="3267" b="11878"/>
          <a:stretch/>
        </p:blipFill>
        <p:spPr bwMode="auto">
          <a:xfrm>
            <a:off x="228600" y="762000"/>
            <a:ext cx="8715375" cy="4105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558225"/>
            <a:ext cx="26763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Máy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r>
              <a:rPr lang="en-US" sz="3200" b="1" dirty="0" smtClean="0">
                <a:solidFill>
                  <a:srgbClr val="009900"/>
                </a:solidFill>
              </a:rPr>
              <a:t> rung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0292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rgbClr val="0000FF"/>
                </a:solidFill>
              </a:rPr>
              <a:t>Sự</a:t>
            </a:r>
            <a:r>
              <a:rPr lang="en-US" sz="2800" dirty="0" smtClean="0">
                <a:solidFill>
                  <a:srgbClr val="0000FF"/>
                </a:solidFill>
              </a:rPr>
              <a:t> rung </a:t>
            </a:r>
            <a:r>
              <a:rPr lang="en-US" sz="2800" dirty="0" err="1" smtClean="0">
                <a:solidFill>
                  <a:srgbClr val="0000FF"/>
                </a:solidFill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được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tạo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thành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nhờ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đối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trọng</a:t>
            </a:r>
            <a:r>
              <a:rPr lang="en-US" sz="2800" dirty="0" smtClean="0">
                <a:solidFill>
                  <a:srgbClr val="0000FF"/>
                </a:solidFill>
              </a:rPr>
              <a:t> quay, ở </a:t>
            </a:r>
            <a:r>
              <a:rPr lang="en-US" sz="2800" dirty="0" err="1" smtClean="0">
                <a:solidFill>
                  <a:srgbClr val="0000FF"/>
                </a:solidFill>
              </a:rPr>
              <a:t>lưới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trên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lớn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được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tách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ra</a:t>
            </a:r>
            <a:r>
              <a:rPr lang="en-US" sz="2800" dirty="0" smtClean="0">
                <a:solidFill>
                  <a:srgbClr val="0000FF"/>
                </a:solidFill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</a:rPr>
              <a:t>còn</a:t>
            </a:r>
            <a:r>
              <a:rPr lang="en-US" sz="2800" dirty="0" smtClean="0">
                <a:solidFill>
                  <a:srgbClr val="0000FF"/>
                </a:solidFill>
              </a:rPr>
              <a:t> ở </a:t>
            </a:r>
            <a:r>
              <a:rPr lang="en-US" sz="2800" dirty="0" err="1" smtClean="0">
                <a:solidFill>
                  <a:srgbClr val="0000FF"/>
                </a:solidFill>
              </a:rPr>
              <a:t>lưới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dưới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là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nhỏ</a:t>
            </a:r>
            <a:r>
              <a:rPr lang="en-US" sz="2800" dirty="0" smtClean="0">
                <a:solidFill>
                  <a:srgbClr val="0000FF"/>
                </a:solidFill>
              </a:rPr>
              <a:t>.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24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55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5" r="10607" b="9091"/>
          <a:stretch/>
        </p:blipFill>
        <p:spPr>
          <a:xfrm>
            <a:off x="4148667" y="1467971"/>
            <a:ext cx="4995333" cy="4495800"/>
          </a:xfrm>
          <a:prstGeom prst="rect">
            <a:avLst/>
          </a:prstGeom>
        </p:spPr>
      </p:pic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6" y="634425"/>
            <a:ext cx="42995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Máy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r>
              <a:rPr lang="en-US" sz="3200" b="1" dirty="0" smtClean="0">
                <a:solidFill>
                  <a:srgbClr val="009900"/>
                </a:solidFill>
              </a:rPr>
              <a:t> rung </a:t>
            </a:r>
            <a:r>
              <a:rPr lang="en-US" sz="3200" b="1" dirty="0" err="1" smtClean="0">
                <a:solidFill>
                  <a:srgbClr val="009900"/>
                </a:solidFill>
              </a:rPr>
              <a:t>chữ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nhật</a:t>
            </a:r>
            <a:endParaRPr lang="en-US" sz="3200" b="1" dirty="0">
              <a:solidFill>
                <a:srgbClr val="0099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3" y="1268850"/>
            <a:ext cx="3810000" cy="5076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96826" y="6084065"/>
            <a:ext cx="3655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Một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tầng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và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nhiều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tầng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25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610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16" y="634425"/>
            <a:ext cx="74308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Máy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r>
              <a:rPr lang="en-US" sz="3200" b="1" dirty="0" smtClean="0">
                <a:solidFill>
                  <a:srgbClr val="009900"/>
                </a:solidFill>
              </a:rPr>
              <a:t> rung </a:t>
            </a:r>
            <a:r>
              <a:rPr lang="en-US" sz="3200" b="1" dirty="0" err="1" smtClean="0">
                <a:solidFill>
                  <a:srgbClr val="009900"/>
                </a:solidFill>
              </a:rPr>
              <a:t>tròn</a:t>
            </a:r>
            <a:r>
              <a:rPr lang="en-US" sz="3200" b="1" dirty="0" smtClean="0">
                <a:solidFill>
                  <a:srgbClr val="009900"/>
                </a:solidFill>
              </a:rPr>
              <a:t>: </a:t>
            </a:r>
            <a:r>
              <a:rPr lang="en-US" sz="3200" dirty="0" err="1" smtClean="0">
                <a:solidFill>
                  <a:srgbClr val="0000FF"/>
                </a:solidFill>
              </a:rPr>
              <a:t>một</a:t>
            </a:r>
            <a:r>
              <a:rPr lang="en-US" sz="3200" dirty="0" smtClean="0">
                <a:solidFill>
                  <a:srgbClr val="0000FF"/>
                </a:solidFill>
              </a:rPr>
              <a:t>, </a:t>
            </a:r>
            <a:r>
              <a:rPr lang="en-US" sz="3200" dirty="0" err="1" smtClean="0">
                <a:solidFill>
                  <a:srgbClr val="0000FF"/>
                </a:solidFill>
              </a:rPr>
              <a:t>hai</a:t>
            </a:r>
            <a:r>
              <a:rPr lang="en-US" sz="3200" dirty="0">
                <a:solidFill>
                  <a:srgbClr val="0000FF"/>
                </a:solidFill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</a:rPr>
              <a:t>và</a:t>
            </a:r>
            <a:r>
              <a:rPr lang="en-US" sz="3200" dirty="0" smtClean="0">
                <a:solidFill>
                  <a:srgbClr val="0000FF"/>
                </a:solidFill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</a:rPr>
              <a:t>nhiều</a:t>
            </a:r>
            <a:r>
              <a:rPr lang="en-US" sz="3200" dirty="0" smtClean="0">
                <a:solidFill>
                  <a:srgbClr val="0000FF"/>
                </a:solidFill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</a:rPr>
              <a:t>tầng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97" b="22684"/>
          <a:stretch/>
        </p:blipFill>
        <p:spPr>
          <a:xfrm>
            <a:off x="0" y="1673217"/>
            <a:ext cx="6160830" cy="3660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9" r="7310"/>
          <a:stretch/>
        </p:blipFill>
        <p:spPr>
          <a:xfrm>
            <a:off x="6194340" y="2017708"/>
            <a:ext cx="2721060" cy="3316292"/>
          </a:xfrm>
          <a:prstGeom prst="rect">
            <a:avLst/>
          </a:prstGeom>
        </p:spPr>
      </p:pic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26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9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482025"/>
            <a:ext cx="381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Máy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thùng</a:t>
            </a:r>
            <a:r>
              <a:rPr lang="en-US" sz="3200" b="1" dirty="0" smtClean="0">
                <a:solidFill>
                  <a:srgbClr val="009900"/>
                </a:solidFill>
              </a:rPr>
              <a:t> quay</a:t>
            </a:r>
            <a:endParaRPr lang="en-US" sz="3200" b="1" dirty="0">
              <a:solidFill>
                <a:srgbClr val="009900"/>
              </a:solidFill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7" t="6561" r="4999" b="12319"/>
          <a:stretch/>
        </p:blipFill>
        <p:spPr bwMode="auto">
          <a:xfrm>
            <a:off x="914400" y="990600"/>
            <a:ext cx="7502525" cy="409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0" y="5178299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solidFill>
                  <a:srgbClr val="0000FF"/>
                </a:solidFill>
              </a:rPr>
              <a:t>NLHĐ: </a:t>
            </a:r>
            <a:r>
              <a:rPr lang="en-US" sz="2000" dirty="0" err="1" smtClean="0">
                <a:solidFill>
                  <a:srgbClr val="0000FF"/>
                </a:solidFill>
              </a:rPr>
              <a:t>máy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gồm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thân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hình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trụ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hoặc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lăng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trụ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</a:rPr>
              <a:t>trên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thân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có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đục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lỗ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hoặc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bọc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lưới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đan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  <a:r>
              <a:rPr lang="en-US" sz="2000" dirty="0" err="1" smtClean="0">
                <a:solidFill>
                  <a:srgbClr val="0000FF"/>
                </a:solidFill>
              </a:rPr>
              <a:t>Thân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thùng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được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đỡ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trên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những</a:t>
            </a:r>
            <a:r>
              <a:rPr lang="en-US" sz="2000" dirty="0" smtClean="0">
                <a:solidFill>
                  <a:srgbClr val="0000FF"/>
                </a:solidFill>
              </a:rPr>
              <a:t> ổ </a:t>
            </a:r>
            <a:r>
              <a:rPr lang="en-US" sz="2000" dirty="0" err="1" smtClean="0">
                <a:solidFill>
                  <a:srgbClr val="0000FF"/>
                </a:solidFill>
              </a:rPr>
              <a:t>đỡ</a:t>
            </a:r>
            <a:r>
              <a:rPr lang="en-US" sz="2000" dirty="0" smtClean="0">
                <a:solidFill>
                  <a:srgbClr val="0000FF"/>
                </a:solidFill>
              </a:rPr>
              <a:t> hay </a:t>
            </a:r>
            <a:r>
              <a:rPr lang="en-US" sz="2000" dirty="0" err="1" smtClean="0">
                <a:solidFill>
                  <a:srgbClr val="0000FF"/>
                </a:solidFill>
              </a:rPr>
              <a:t>được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cố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định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vào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trục</a:t>
            </a:r>
            <a:r>
              <a:rPr lang="en-US" sz="2000" dirty="0" smtClean="0">
                <a:solidFill>
                  <a:srgbClr val="0000FF"/>
                </a:solidFill>
              </a:rPr>
              <a:t> ở </a:t>
            </a:r>
            <a:r>
              <a:rPr lang="en-US" sz="2000" dirty="0" err="1" smtClean="0">
                <a:solidFill>
                  <a:srgbClr val="0000FF"/>
                </a:solidFill>
              </a:rPr>
              <a:t>tâm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thùng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bằng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các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vành</a:t>
            </a:r>
            <a:r>
              <a:rPr lang="en-US" sz="2000" dirty="0" smtClean="0">
                <a:solidFill>
                  <a:srgbClr val="0000FF"/>
                </a:solidFill>
              </a:rPr>
              <a:t> nan </a:t>
            </a:r>
            <a:r>
              <a:rPr lang="en-US" sz="2000" dirty="0" err="1" smtClean="0">
                <a:solidFill>
                  <a:srgbClr val="0000FF"/>
                </a:solidFill>
              </a:rPr>
              <a:t>hoa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</a:p>
          <a:p>
            <a:pPr algn="just"/>
            <a:r>
              <a:rPr lang="en-US" sz="2000" b="1" dirty="0" err="1" smtClean="0">
                <a:solidFill>
                  <a:srgbClr val="0000FF"/>
                </a:solidFill>
              </a:rPr>
              <a:t>Ứng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dụng</a:t>
            </a:r>
            <a:r>
              <a:rPr lang="en-US" sz="2000" b="1" dirty="0" smtClean="0">
                <a:solidFill>
                  <a:srgbClr val="0000FF"/>
                </a:solidFill>
              </a:rPr>
              <a:t>: </a:t>
            </a:r>
            <a:r>
              <a:rPr lang="en-US" sz="2000" dirty="0" err="1" smtClean="0">
                <a:solidFill>
                  <a:srgbClr val="0000FF"/>
                </a:solidFill>
              </a:rPr>
              <a:t>phân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loại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vật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liệu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thành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nhiều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cỡ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hạt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khác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nhau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bằng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cách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cấu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tạo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nối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tiếp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có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kích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thước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lỗ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khác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nhau</a:t>
            </a:r>
            <a:r>
              <a:rPr lang="en-US" sz="2000" dirty="0" smtClean="0">
                <a:solidFill>
                  <a:srgbClr val="0000FF"/>
                </a:solidFill>
              </a:rPr>
              <a:t> hay </a:t>
            </a:r>
            <a:r>
              <a:rPr lang="en-US" sz="2000" dirty="0" err="1" smtClean="0">
                <a:solidFill>
                  <a:srgbClr val="0000FF"/>
                </a:solidFill>
              </a:rPr>
              <a:t>lồng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các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với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nhau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27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482025"/>
            <a:ext cx="381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Máy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thùng</a:t>
            </a:r>
            <a:r>
              <a:rPr lang="en-US" sz="3200" b="1" dirty="0" smtClean="0">
                <a:solidFill>
                  <a:srgbClr val="009900"/>
                </a:solidFill>
              </a:rPr>
              <a:t> quay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77068" y="1219200"/>
            <a:ext cx="43669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 smtClean="0">
                <a:solidFill>
                  <a:srgbClr val="0000FF"/>
                </a:solidFill>
              </a:rPr>
              <a:t>Phân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loại</a:t>
            </a:r>
            <a:r>
              <a:rPr lang="en-US" sz="2000" b="1" dirty="0" smtClean="0">
                <a:solidFill>
                  <a:srgbClr val="0000FF"/>
                </a:solidFill>
              </a:rPr>
              <a:t>: </a:t>
            </a:r>
            <a:r>
              <a:rPr lang="en-US" sz="2000" dirty="0" err="1" smtClean="0">
                <a:solidFill>
                  <a:srgbClr val="0000FF"/>
                </a:solidFill>
              </a:rPr>
              <a:t>Thùng</a:t>
            </a:r>
            <a:r>
              <a:rPr lang="en-US" sz="2000" dirty="0" smtClean="0">
                <a:solidFill>
                  <a:srgbClr val="0000FF"/>
                </a:solidFill>
              </a:rPr>
              <a:t> quay </a:t>
            </a:r>
            <a:r>
              <a:rPr lang="en-US" sz="2000" dirty="0" err="1" smtClean="0">
                <a:solidFill>
                  <a:srgbClr val="0000FF"/>
                </a:solidFill>
              </a:rPr>
              <a:t>có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dạng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trụ</a:t>
            </a:r>
            <a:r>
              <a:rPr lang="en-US" sz="2000" dirty="0" smtClean="0">
                <a:solidFill>
                  <a:srgbClr val="0000FF"/>
                </a:solidFill>
              </a:rPr>
              <a:t> hay </a:t>
            </a:r>
            <a:r>
              <a:rPr lang="en-US" sz="2000" dirty="0" err="1" smtClean="0">
                <a:solidFill>
                  <a:srgbClr val="0000FF"/>
                </a:solidFill>
              </a:rPr>
              <a:t>lăng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trụ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lục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giác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hoặc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nón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cụt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  <a:r>
              <a:rPr lang="en-US" sz="2000" dirty="0" err="1" smtClean="0">
                <a:solidFill>
                  <a:srgbClr val="0000FF"/>
                </a:solidFill>
              </a:rPr>
              <a:t>Dạng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lăng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trụ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lục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giác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làm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việc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hiệu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quả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nhất</a:t>
            </a:r>
            <a:r>
              <a:rPr lang="en-US" sz="2000" dirty="0" smtClean="0">
                <a:solidFill>
                  <a:srgbClr val="0000FF"/>
                </a:solidFill>
              </a:rPr>
              <a:t> do </a:t>
            </a:r>
            <a:r>
              <a:rPr lang="en-US" sz="2000" dirty="0" err="1" smtClean="0">
                <a:solidFill>
                  <a:srgbClr val="0000FF"/>
                </a:solidFill>
              </a:rPr>
              <a:t>ngoài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hiện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tượng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trượt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còn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xảy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ra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hiện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tượng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va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chạm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của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vật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liệu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từ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mặt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này</a:t>
            </a:r>
            <a:r>
              <a:rPr lang="en-US" sz="2000" dirty="0" smtClean="0">
                <a:solidFill>
                  <a:srgbClr val="0000FF"/>
                </a:solidFill>
              </a:rPr>
              <a:t> sang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khác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</a:p>
          <a:p>
            <a:pPr algn="just"/>
            <a:r>
              <a:rPr lang="en-US" sz="2000" b="1" dirty="0" err="1" smtClean="0">
                <a:solidFill>
                  <a:srgbClr val="0000FF"/>
                </a:solidFill>
              </a:rPr>
              <a:t>Góc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nghiêng</a:t>
            </a:r>
            <a:r>
              <a:rPr lang="en-US" sz="2000" b="1" dirty="0" smtClean="0">
                <a:solidFill>
                  <a:srgbClr val="0000FF"/>
                </a:solidFill>
              </a:rPr>
              <a:t>: </a:t>
            </a:r>
            <a:r>
              <a:rPr lang="en-US" sz="2000" dirty="0" err="1" smtClean="0">
                <a:solidFill>
                  <a:srgbClr val="0000FF"/>
                </a:solidFill>
              </a:rPr>
              <a:t>thùng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dạng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trụ</a:t>
            </a:r>
            <a:r>
              <a:rPr lang="en-US" sz="2000" dirty="0" smtClean="0">
                <a:solidFill>
                  <a:srgbClr val="0000FF"/>
                </a:solidFill>
              </a:rPr>
              <a:t> hay </a:t>
            </a:r>
            <a:r>
              <a:rPr lang="en-US" sz="2000" dirty="0" err="1" smtClean="0">
                <a:solidFill>
                  <a:srgbClr val="0000FF"/>
                </a:solidFill>
              </a:rPr>
              <a:t>lục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giác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nghiêng</a:t>
            </a:r>
            <a:r>
              <a:rPr lang="en-US" sz="2000" dirty="0" smtClean="0">
                <a:solidFill>
                  <a:srgbClr val="0000FF"/>
                </a:solidFill>
              </a:rPr>
              <a:t> so </a:t>
            </a:r>
            <a:r>
              <a:rPr lang="en-US" sz="2000" dirty="0" err="1" smtClean="0">
                <a:solidFill>
                  <a:srgbClr val="0000FF"/>
                </a:solidFill>
              </a:rPr>
              <a:t>với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phương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nằm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ngang</a:t>
            </a:r>
            <a:r>
              <a:rPr lang="en-US" sz="2000" dirty="0" smtClean="0">
                <a:solidFill>
                  <a:srgbClr val="0000FF"/>
                </a:solidFill>
              </a:rPr>
              <a:t> 4 – 7</a:t>
            </a:r>
            <a:r>
              <a:rPr lang="en-US" sz="2000" baseline="30000" dirty="0" smtClean="0">
                <a:solidFill>
                  <a:srgbClr val="0000FF"/>
                </a:solidFill>
              </a:rPr>
              <a:t>o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</a:rPr>
              <a:t>thùng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nón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cụt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đặt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nằm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ngang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và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góc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của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đường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sinh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hình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nón</a:t>
            </a:r>
            <a:r>
              <a:rPr lang="en-US" sz="2000" dirty="0" smtClean="0">
                <a:solidFill>
                  <a:srgbClr val="0000FF"/>
                </a:solidFill>
              </a:rPr>
              <a:t> 10 – 15</a:t>
            </a:r>
            <a:r>
              <a:rPr lang="en-US" sz="2000" baseline="30000" dirty="0" smtClean="0">
                <a:solidFill>
                  <a:srgbClr val="0000FF"/>
                </a:solidFill>
              </a:rPr>
              <a:t>o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  <a:endParaRPr lang="en-US" sz="2000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0862"/>
            <a:ext cx="4781550" cy="3181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389299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err="1" smtClean="0">
                <a:solidFill>
                  <a:srgbClr val="0000FF"/>
                </a:solidFill>
              </a:rPr>
              <a:t>Quỹ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đạo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của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vật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liệu</a:t>
            </a:r>
            <a:r>
              <a:rPr lang="en-US" sz="2000" b="1" dirty="0" smtClean="0">
                <a:solidFill>
                  <a:srgbClr val="0000FF"/>
                </a:solidFill>
              </a:rPr>
              <a:t>: </a:t>
            </a:r>
            <a:r>
              <a:rPr lang="en-US" sz="2000" dirty="0" err="1" smtClean="0">
                <a:solidFill>
                  <a:srgbClr val="0000FF"/>
                </a:solidFill>
              </a:rPr>
              <a:t>khi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thùng</a:t>
            </a:r>
            <a:r>
              <a:rPr lang="en-US" sz="2000" dirty="0" smtClean="0">
                <a:solidFill>
                  <a:srgbClr val="0000FF"/>
                </a:solidFill>
              </a:rPr>
              <a:t> quay, </a:t>
            </a:r>
            <a:r>
              <a:rPr lang="en-US" sz="2000" dirty="0" err="1" smtClean="0">
                <a:solidFill>
                  <a:srgbClr val="0000FF"/>
                </a:solidFill>
              </a:rPr>
              <a:t>vật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liệu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trong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thùng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sẽ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nâng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lên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một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góc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nhất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định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</a:rPr>
              <a:t>sau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đó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sẽ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trượt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tương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đối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trên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bề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mặt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và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sẽ</a:t>
            </a:r>
            <a:r>
              <a:rPr lang="en-US" sz="2000" dirty="0" smtClean="0">
                <a:solidFill>
                  <a:srgbClr val="0000FF"/>
                </a:solidFill>
              </a:rPr>
              <a:t> di </a:t>
            </a:r>
            <a:r>
              <a:rPr lang="en-US" sz="2000" dirty="0" err="1" smtClean="0">
                <a:solidFill>
                  <a:srgbClr val="0000FF"/>
                </a:solidFill>
              </a:rPr>
              <a:t>chuyển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đến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cuối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theo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quỹ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đạo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xoắn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ốc</a:t>
            </a:r>
            <a:r>
              <a:rPr lang="en-US" sz="2000" dirty="0" smtClean="0">
                <a:solidFill>
                  <a:srgbClr val="0000FF"/>
                </a:solidFill>
              </a:rPr>
              <a:t> do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được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đặt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nghiêng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</a:p>
          <a:p>
            <a:pPr algn="just"/>
            <a:r>
              <a:rPr lang="en-US" sz="2000" b="1" dirty="0" err="1" smtClean="0">
                <a:solidFill>
                  <a:srgbClr val="0000FF"/>
                </a:solidFill>
              </a:rPr>
              <a:t>Ưu-nhược</a:t>
            </a:r>
            <a:r>
              <a:rPr lang="en-US" sz="2000" b="1" dirty="0" smtClean="0">
                <a:solidFill>
                  <a:srgbClr val="0000FF"/>
                </a:solidFill>
              </a:rPr>
              <a:t> </a:t>
            </a:r>
            <a:r>
              <a:rPr lang="en-US" sz="2000" b="1" dirty="0" err="1" smtClean="0">
                <a:solidFill>
                  <a:srgbClr val="0000FF"/>
                </a:solidFill>
              </a:rPr>
              <a:t>điểm</a:t>
            </a:r>
            <a:r>
              <a:rPr lang="en-US" sz="2000" b="1" dirty="0" smtClean="0">
                <a:solidFill>
                  <a:srgbClr val="0000FF"/>
                </a:solidFill>
              </a:rPr>
              <a:t>: </a:t>
            </a:r>
            <a:r>
              <a:rPr lang="en-US" sz="2000" dirty="0" err="1" smtClean="0">
                <a:solidFill>
                  <a:srgbClr val="0000FF"/>
                </a:solidFill>
              </a:rPr>
              <a:t>làm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việc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ổn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định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</a:rPr>
              <a:t>cân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bằng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không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gây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ra</a:t>
            </a:r>
            <a:r>
              <a:rPr lang="en-US" sz="2000" dirty="0" smtClean="0">
                <a:solidFill>
                  <a:srgbClr val="0000FF"/>
                </a:solidFill>
              </a:rPr>
              <a:t> rung </a:t>
            </a:r>
            <a:r>
              <a:rPr lang="en-US" sz="2000" dirty="0" err="1" smtClean="0">
                <a:solidFill>
                  <a:srgbClr val="0000FF"/>
                </a:solidFill>
              </a:rPr>
              <a:t>động</a:t>
            </a:r>
            <a:r>
              <a:rPr lang="en-US" sz="2000" dirty="0" smtClean="0">
                <a:solidFill>
                  <a:srgbClr val="0000FF"/>
                </a:solidFill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</a:rPr>
              <a:t>nhưng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có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nhược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điểm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là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hệ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số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sử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dụng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bề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mặt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thấp</a:t>
            </a:r>
            <a:r>
              <a:rPr lang="en-US" sz="2000" dirty="0" smtClean="0">
                <a:solidFill>
                  <a:srgbClr val="0000FF"/>
                </a:solidFill>
              </a:rPr>
              <a:t> (10-20%) </a:t>
            </a:r>
            <a:r>
              <a:rPr lang="en-US" sz="2000" dirty="0" err="1" smtClean="0">
                <a:solidFill>
                  <a:srgbClr val="0000FF"/>
                </a:solidFill>
              </a:rPr>
              <a:t>và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vật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liệu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có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thể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vỡ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vụn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khi</a:t>
            </a:r>
            <a:r>
              <a:rPr lang="en-US" sz="2000" dirty="0" smtClean="0">
                <a:solidFill>
                  <a:srgbClr val="0000FF"/>
                </a:solidFill>
              </a:rPr>
              <a:t> </a:t>
            </a:r>
            <a:r>
              <a:rPr lang="en-US" sz="2000" dirty="0" err="1" smtClean="0">
                <a:solidFill>
                  <a:srgbClr val="0000FF"/>
                </a:solidFill>
              </a:rPr>
              <a:t>sàng</a:t>
            </a:r>
            <a:r>
              <a:rPr lang="en-US" sz="2000" dirty="0" smtClean="0">
                <a:solidFill>
                  <a:srgbClr val="0000FF"/>
                </a:solidFill>
              </a:rPr>
              <a:t>. 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28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61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15.3. Máy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482025"/>
            <a:ext cx="38134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Máy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thùng</a:t>
            </a:r>
            <a:r>
              <a:rPr lang="en-US" sz="3200" b="1" dirty="0" smtClean="0">
                <a:solidFill>
                  <a:srgbClr val="009900"/>
                </a:solidFill>
              </a:rPr>
              <a:t> quay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572000"/>
            <a:ext cx="9144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Kích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thước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</a:p>
          <a:p>
            <a:pPr algn="just"/>
            <a:r>
              <a:rPr lang="en-US" sz="2400" dirty="0" err="1" smtClean="0">
                <a:solidFill>
                  <a:srgbClr val="0000FF"/>
                </a:solidFill>
              </a:rPr>
              <a:t>Đường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kính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: D=(0,5÷1,5) m</a:t>
            </a:r>
          </a:p>
          <a:p>
            <a:pPr algn="just"/>
            <a:r>
              <a:rPr lang="en-US" sz="2400" dirty="0" err="1" smtClean="0">
                <a:solidFill>
                  <a:srgbClr val="0000FF"/>
                </a:solidFill>
              </a:rPr>
              <a:t>Chiều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dài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:      L=(4÷8) m</a:t>
            </a:r>
          </a:p>
          <a:p>
            <a:pPr algn="just"/>
            <a:r>
              <a:rPr lang="en-US" sz="2400" dirty="0" err="1" smtClean="0">
                <a:solidFill>
                  <a:srgbClr val="0000FF"/>
                </a:solidFill>
              </a:rPr>
              <a:t>Năng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suất</a:t>
            </a:r>
            <a:r>
              <a:rPr lang="en-US" sz="2400" dirty="0" smtClean="0">
                <a:solidFill>
                  <a:srgbClr val="0000FF"/>
                </a:solidFill>
              </a:rPr>
              <a:t>: 	      Q=(20÷50) m</a:t>
            </a:r>
            <a:r>
              <a:rPr lang="en-US" sz="2400" baseline="30000" dirty="0" smtClean="0">
                <a:solidFill>
                  <a:srgbClr val="0000FF"/>
                </a:solidFill>
              </a:rPr>
              <a:t>3</a:t>
            </a:r>
            <a:r>
              <a:rPr lang="en-US" sz="2400" dirty="0" smtClean="0">
                <a:solidFill>
                  <a:srgbClr val="0000FF"/>
                </a:solidFill>
              </a:rPr>
              <a:t>/h</a:t>
            </a:r>
          </a:p>
          <a:p>
            <a:pPr algn="just"/>
            <a:r>
              <a:rPr lang="en-US" sz="2400" b="1" dirty="0" err="1">
                <a:solidFill>
                  <a:srgbClr val="0000FF"/>
                </a:solidFill>
              </a:rPr>
              <a:t>Tính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 err="1">
                <a:solidFill>
                  <a:srgbClr val="0000FF"/>
                </a:solidFill>
              </a:rPr>
              <a:t>toán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 err="1">
                <a:solidFill>
                  <a:srgbClr val="0000FF"/>
                </a:solidFill>
              </a:rPr>
              <a:t>thông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 err="1">
                <a:solidFill>
                  <a:srgbClr val="0000FF"/>
                </a:solidFill>
              </a:rPr>
              <a:t>số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 err="1">
                <a:solidFill>
                  <a:srgbClr val="0000FF"/>
                </a:solidFill>
              </a:rPr>
              <a:t>thiết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 err="1">
                <a:solidFill>
                  <a:srgbClr val="0000FF"/>
                </a:solidFill>
              </a:rPr>
              <a:t>kế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sàng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số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vòng</a:t>
            </a:r>
            <a:r>
              <a:rPr lang="en-US" sz="2400" dirty="0">
                <a:solidFill>
                  <a:srgbClr val="0000FF"/>
                </a:solidFill>
              </a:rPr>
              <a:t> quay </a:t>
            </a:r>
            <a:r>
              <a:rPr lang="en-US" sz="2400" dirty="0" err="1">
                <a:solidFill>
                  <a:srgbClr val="0000FF"/>
                </a:solidFill>
              </a:rPr>
              <a:t>của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thùng</a:t>
            </a:r>
            <a:r>
              <a:rPr lang="en-US" sz="2400" dirty="0">
                <a:solidFill>
                  <a:srgbClr val="0000FF"/>
                </a:solidFill>
              </a:rPr>
              <a:t>, </a:t>
            </a:r>
            <a:r>
              <a:rPr lang="en-US" sz="2400" dirty="0" err="1">
                <a:solidFill>
                  <a:srgbClr val="0000FF"/>
                </a:solidFill>
              </a:rPr>
              <a:t>năng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suất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công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suất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/>
          <a:stretch/>
        </p:blipFill>
        <p:spPr>
          <a:xfrm>
            <a:off x="2171700" y="1207627"/>
            <a:ext cx="4800600" cy="3478696"/>
          </a:xfrm>
          <a:prstGeom prst="rect">
            <a:avLst/>
          </a:prstGeom>
        </p:spPr>
      </p:pic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29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81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800" b="1" dirty="0" smtClean="0">
                <a:solidFill>
                  <a:srgbClr val="FF0066"/>
                </a:solidFill>
              </a:rPr>
              <a:t>15.2. </a:t>
            </a:r>
            <a:r>
              <a:rPr lang="en-US" sz="2800" b="1" dirty="0" err="1" smtClean="0">
                <a:solidFill>
                  <a:srgbClr val="FF0066"/>
                </a:solidFill>
              </a:rPr>
              <a:t>Phương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pháp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xác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định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sự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phân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bố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kích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thước</a:t>
            </a:r>
            <a:endParaRPr lang="en-US" sz="2800" dirty="0">
              <a:solidFill>
                <a:srgbClr val="FF0066"/>
              </a:solidFill>
            </a:endParaRPr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9" name="Rectangle 18"/>
              <p:cNvSpPr>
                <a:spLocks noChangeArrowheads="1"/>
              </p:cNvSpPr>
              <p:nvPr/>
            </p:nvSpPr>
            <p:spPr bwMode="auto">
              <a:xfrm>
                <a:off x="0" y="639413"/>
                <a:ext cx="9144000" cy="5483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just"/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a)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Xác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định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diện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tích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bề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mặt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riêng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, A</a:t>
                </a:r>
                <a:r>
                  <a:rPr lang="en-US" sz="2800" b="1" baseline="-25000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w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và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số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hạt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,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N</a:t>
                </a:r>
                <a:r>
                  <a:rPr lang="en-US" sz="2800" b="1" baseline="-25000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w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sz="2800" b="0" i="1" baseline="-2500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2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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  <m:r>
                            <a:rPr lang="en-US" sz="2800" b="0" i="1" baseline="-2500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den>
                      </m:f>
                      <m:d>
                        <m:dPr>
                          <m:ctrlP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800" b="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2800" i="1" dirty="0" smtClean="0">
                  <a:solidFill>
                    <a:srgbClr val="00CC00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Trường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hợp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k = 0 </a:t>
                </a:r>
                <a:r>
                  <a:rPr lang="en-US" sz="2800" dirty="0" err="1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thì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2800" i="1" baseline="-25000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sz="28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66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  <m:r>
                          <a:rPr lang="en-US" sz="2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2,303</m:t>
                        </m:r>
                        <m:r>
                          <a:rPr lang="en-US" sz="2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  <m:r>
                          <a:rPr lang="en-US" sz="2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  <a:sym typeface="Symbol" panose="05050102010706020507" pitchFamily="18" charset="2"/>
                          </a:rPr>
                          <m:t></m:t>
                        </m:r>
                      </m:num>
                      <m:den>
                        <m:r>
                          <a:rPr lang="en-US" sz="28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n-US" sz="2800" i="1" baseline="-2500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  <m:r>
                      <a:rPr lang="en-US" sz="2800" i="1">
                        <a:solidFill>
                          <a:srgbClr val="FF006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66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FF0066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rgbClr val="FF0066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800" i="1">
                                    <a:solidFill>
                                      <a:srgbClr val="FF0066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den>
                    </m:f>
                  </m:oMath>
                </a14:m>
                <a:endParaRPr lang="en-US" sz="2800" b="1" dirty="0" smtClean="0">
                  <a:solidFill>
                    <a:srgbClr val="00CC00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trong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một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đơn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vị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khối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lượng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  <m:r>
                        <a:rPr lang="en-US" sz="2800" i="1" baseline="-2500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𝑊</m:t>
                      </m:r>
                      <m:r>
                        <a:rPr lang="en-US" sz="2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66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num>
                        <m:den>
                          <m:d>
                            <m:dPr>
                              <m:ctrlPr>
                                <a:rPr lang="en-US" sz="280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2−</m:t>
                              </m:r>
                              <m:r>
                                <a:rPr lang="en-US" sz="28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𝑎</m:t>
                          </m:r>
                          <m:r>
                            <a:rPr lang="en-US" sz="2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𝜌</m:t>
                          </m:r>
                          <m:r>
                            <a:rPr lang="en-US" sz="2800" i="1" baseline="-2500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  <m:d>
                        <m:dPr>
                          <m:ctrlPr>
                            <a:rPr lang="en-US" sz="2800" i="1" smtClean="0">
                              <a:solidFill>
                                <a:srgbClr val="FF0066"/>
                              </a:solidFill>
                              <a:latin typeface="Cambria Math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2−</m:t>
                                  </m:r>
                                  <m:r>
                                    <a:rPr lang="en-US" sz="28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sz="2800" i="1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2−</m:t>
                                  </m:r>
                                  <m:r>
                                    <a:rPr lang="en-US" sz="28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 smtClean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B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k: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hằng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được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xác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định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bằng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phương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pháp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phân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tích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rây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. a: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hằng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hình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dạng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sSub>
                          <m:sSubPr>
                            <m:ctrlP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tương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ứng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với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lỗ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rây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thứ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1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2.</a:t>
                </a:r>
                <a:endPara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639413"/>
                <a:ext cx="9144000" cy="5483552"/>
              </a:xfrm>
              <a:prstGeom prst="rect">
                <a:avLst/>
              </a:prstGeom>
              <a:blipFill rotWithShape="1">
                <a:blip r:embed="rId2"/>
                <a:stretch>
                  <a:fillRect l="-1333" t="-1001" r="-1333" b="-222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3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36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25804"/>
            <a:ext cx="9143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 smtClean="0">
                <a:solidFill>
                  <a:srgbClr val="FF0066"/>
                </a:solidFill>
              </a:rPr>
              <a:t>Phân</a:t>
            </a:r>
            <a:r>
              <a:rPr lang="en-US" sz="6600" b="1" dirty="0" smtClean="0">
                <a:solidFill>
                  <a:srgbClr val="FF0066"/>
                </a:solidFill>
              </a:rPr>
              <a:t> </a:t>
            </a:r>
            <a:r>
              <a:rPr lang="en-US" sz="6600" b="1" dirty="0" err="1" smtClean="0">
                <a:solidFill>
                  <a:srgbClr val="FF0066"/>
                </a:solidFill>
              </a:rPr>
              <a:t>loại</a:t>
            </a:r>
            <a:r>
              <a:rPr lang="en-US" sz="6600" b="1" dirty="0" smtClean="0">
                <a:solidFill>
                  <a:srgbClr val="FF0066"/>
                </a:solidFill>
              </a:rPr>
              <a:t> </a:t>
            </a:r>
            <a:r>
              <a:rPr lang="en-US" sz="6600" b="1" dirty="0" err="1" smtClean="0">
                <a:solidFill>
                  <a:srgbClr val="FF0066"/>
                </a:solidFill>
              </a:rPr>
              <a:t>bằng</a:t>
            </a:r>
            <a:r>
              <a:rPr lang="en-US" sz="6600" b="1" dirty="0" smtClean="0">
                <a:solidFill>
                  <a:srgbClr val="FF0066"/>
                </a:solidFill>
              </a:rPr>
              <a:t> </a:t>
            </a:r>
            <a:r>
              <a:rPr lang="en-US" sz="6600" b="1" dirty="0" err="1" smtClean="0">
                <a:solidFill>
                  <a:srgbClr val="FF0066"/>
                </a:solidFill>
              </a:rPr>
              <a:t>khí</a:t>
            </a:r>
            <a:r>
              <a:rPr lang="en-US" sz="6600" b="1" dirty="0" smtClean="0">
                <a:solidFill>
                  <a:srgbClr val="FF0066"/>
                </a:solidFill>
              </a:rPr>
              <a:t> </a:t>
            </a:r>
            <a:r>
              <a:rPr lang="en-US" sz="6600" b="1" dirty="0" err="1" smtClean="0">
                <a:solidFill>
                  <a:srgbClr val="FF0066"/>
                </a:solidFill>
              </a:rPr>
              <a:t>động</a:t>
            </a:r>
            <a:endParaRPr lang="en-US" sz="6600" b="1" dirty="0" smtClean="0">
              <a:solidFill>
                <a:srgbClr val="FF006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30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213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66"/>
                </a:solidFill>
              </a:rPr>
              <a:t>15.4 </a:t>
            </a:r>
            <a:r>
              <a:rPr lang="en-US" sz="3200" b="1" dirty="0" err="1" smtClean="0">
                <a:solidFill>
                  <a:srgbClr val="FF0066"/>
                </a:solidFill>
              </a:rPr>
              <a:t>Quá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trình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phân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loại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bằng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khí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động</a:t>
            </a:r>
            <a:endParaRPr lang="en-US" sz="3200" b="1" dirty="0" smtClean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685800"/>
            <a:ext cx="914399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solidFill>
                  <a:srgbClr val="FF6600"/>
                </a:solidFill>
              </a:rPr>
              <a:t>Ứng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dụng</a:t>
            </a:r>
            <a:r>
              <a:rPr lang="en-US" sz="2800" b="1" dirty="0" smtClean="0">
                <a:solidFill>
                  <a:srgbClr val="FF6600"/>
                </a:solidFill>
              </a:rPr>
              <a:t>: </a:t>
            </a: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</a:rPr>
              <a:t>Tách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sơ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bộ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tạp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chất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endParaRPr lang="en-US" sz="2800" dirty="0" smtClean="0">
              <a:solidFill>
                <a:srgbClr val="0000FF"/>
              </a:solidFill>
            </a:endParaRPr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800" dirty="0" err="1" smtClean="0">
                <a:solidFill>
                  <a:srgbClr val="0000FF"/>
                </a:solidFill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cỡ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siêu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mịn</a:t>
            </a:r>
            <a:endParaRPr lang="en-US" sz="2800" dirty="0" smtClean="0">
              <a:solidFill>
                <a:srgbClr val="0000FF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solidFill>
                  <a:srgbClr val="00CC00"/>
                </a:solidFill>
              </a:rPr>
              <a:t>Ưu</a:t>
            </a:r>
            <a:r>
              <a:rPr lang="en-US" sz="2800" b="1" dirty="0" smtClean="0">
                <a:solidFill>
                  <a:srgbClr val="00CC00"/>
                </a:solidFill>
              </a:rPr>
              <a:t> </a:t>
            </a:r>
            <a:r>
              <a:rPr lang="en-US" sz="2800" b="1" dirty="0" err="1" smtClean="0">
                <a:solidFill>
                  <a:srgbClr val="00CC00"/>
                </a:solidFill>
              </a:rPr>
              <a:t>điểm</a:t>
            </a:r>
            <a:r>
              <a:rPr lang="en-US" sz="2800" b="1" dirty="0" smtClean="0">
                <a:solidFill>
                  <a:srgbClr val="00CC00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thiết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bị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đơn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giản</a:t>
            </a:r>
            <a:r>
              <a:rPr lang="en-US" sz="2800" dirty="0" smtClean="0">
                <a:solidFill>
                  <a:srgbClr val="0000FF"/>
                </a:solidFill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</a:rPr>
              <a:t>dễ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sử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dụng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cho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nhiều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liệu</a:t>
            </a:r>
            <a:endParaRPr lang="en-US" sz="2800" dirty="0" smtClean="0">
              <a:solidFill>
                <a:srgbClr val="0000FF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solidFill>
                  <a:srgbClr val="C00000"/>
                </a:solidFill>
              </a:rPr>
              <a:t>Nhược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điểm</a:t>
            </a:r>
            <a:r>
              <a:rPr lang="en-US" sz="2800" b="1" dirty="0" smtClean="0">
                <a:solidFill>
                  <a:srgbClr val="C00000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không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triệt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để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thành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phần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lượng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solidFill>
                  <a:srgbClr val="0066FF"/>
                </a:solidFill>
              </a:rPr>
              <a:t>Hiệu</a:t>
            </a:r>
            <a:r>
              <a:rPr lang="en-US" sz="2800" b="1" dirty="0" smtClean="0">
                <a:solidFill>
                  <a:srgbClr val="0066FF"/>
                </a:solidFill>
              </a:rPr>
              <a:t> </a:t>
            </a:r>
            <a:r>
              <a:rPr lang="en-US" sz="2800" b="1" dirty="0" err="1" smtClean="0">
                <a:solidFill>
                  <a:srgbClr val="0066FF"/>
                </a:solidFill>
              </a:rPr>
              <a:t>suất</a:t>
            </a:r>
            <a:r>
              <a:rPr lang="en-US" sz="2800" b="1" dirty="0" smtClean="0">
                <a:solidFill>
                  <a:srgbClr val="0066FF"/>
                </a:solidFill>
              </a:rPr>
              <a:t>: </a:t>
            </a:r>
            <a:r>
              <a:rPr lang="en-US" sz="2800" dirty="0" smtClean="0">
                <a:solidFill>
                  <a:srgbClr val="0000FF"/>
                </a:solidFill>
              </a:rPr>
              <a:t>60 ÷ 70%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solidFill>
                  <a:srgbClr val="7030A0"/>
                </a:solidFill>
              </a:rPr>
              <a:t>Nguyên</a:t>
            </a:r>
            <a:r>
              <a:rPr lang="en-US" sz="2800" b="1" dirty="0" smtClean="0">
                <a:solidFill>
                  <a:srgbClr val="7030A0"/>
                </a:solidFill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</a:rPr>
              <a:t>tắc</a:t>
            </a:r>
            <a:r>
              <a:rPr lang="en-US" sz="2800" b="1" dirty="0" smtClean="0">
                <a:solidFill>
                  <a:srgbClr val="7030A0"/>
                </a:solidFill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</a:rPr>
              <a:t>cấu</a:t>
            </a:r>
            <a:r>
              <a:rPr lang="en-US" sz="2800" b="1" dirty="0" smtClean="0">
                <a:solidFill>
                  <a:srgbClr val="7030A0"/>
                </a:solidFill>
              </a:rPr>
              <a:t> </a:t>
            </a:r>
            <a:r>
              <a:rPr lang="en-US" sz="2800" b="1" dirty="0" err="1" smtClean="0">
                <a:solidFill>
                  <a:srgbClr val="7030A0"/>
                </a:solidFill>
              </a:rPr>
              <a:t>tạo</a:t>
            </a:r>
            <a:r>
              <a:rPr lang="en-US" sz="2800" b="1" dirty="0" smtClean="0">
                <a:solidFill>
                  <a:srgbClr val="7030A0"/>
                </a:solidFill>
              </a:rPr>
              <a:t>: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solidFill>
                  <a:srgbClr val="0000FF"/>
                </a:solidFill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theo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dòng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khí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chuyển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thẳng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đứng</a:t>
            </a:r>
            <a:r>
              <a:rPr lang="en-US" sz="2800" dirty="0" smtClean="0">
                <a:solidFill>
                  <a:srgbClr val="0000FF"/>
                </a:solidFill>
              </a:rPr>
              <a:t> (</a:t>
            </a:r>
            <a:r>
              <a:rPr lang="en-US" sz="2800" dirty="0" err="1" smtClean="0">
                <a:solidFill>
                  <a:srgbClr val="0000FF"/>
                </a:solidFill>
              </a:rPr>
              <a:t>ứng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dụng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rộng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rãi</a:t>
            </a:r>
            <a:r>
              <a:rPr lang="en-US" sz="2800" dirty="0" smtClean="0">
                <a:solidFill>
                  <a:srgbClr val="0000FF"/>
                </a:solidFill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</a:rPr>
              <a:t>gọn</a:t>
            </a:r>
            <a:r>
              <a:rPr lang="en-US" sz="2800" dirty="0" smtClean="0">
                <a:solidFill>
                  <a:srgbClr val="0000FF"/>
                </a:solidFill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</a:rPr>
              <a:t>hiệu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quả</a:t>
            </a:r>
            <a:r>
              <a:rPr lang="en-US" sz="2800" dirty="0" smtClean="0">
                <a:solidFill>
                  <a:srgbClr val="0000FF"/>
                </a:solidFill>
              </a:rPr>
              <a:t>)</a:t>
            </a: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0000FF"/>
                </a:solidFill>
              </a:rPr>
              <a:t>Phân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loại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theo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dòng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khí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chuyển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động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vuông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góc</a:t>
            </a:r>
            <a:endParaRPr lang="en-US" sz="2800" dirty="0" smtClean="0">
              <a:solidFill>
                <a:srgbClr val="0000FF"/>
              </a:solidFill>
            </a:endParaRPr>
          </a:p>
          <a:p>
            <a:pPr marL="914400" lvl="1" indent="-457200" algn="just">
              <a:buFont typeface="Wingdings" panose="05000000000000000000" pitchFamily="2" charset="2"/>
              <a:buChar char="Ø"/>
            </a:pPr>
            <a:r>
              <a:rPr lang="en-US" sz="2800" dirty="0" err="1" smtClean="0">
                <a:solidFill>
                  <a:srgbClr val="0000FF"/>
                </a:solidFill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trong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trường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ly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tâm</a:t>
            </a:r>
            <a:endParaRPr lang="en-US" sz="2800" dirty="0">
              <a:solidFill>
                <a:srgbClr val="0000FF"/>
              </a:solidFill>
            </a:endParaRPr>
          </a:p>
          <a:p>
            <a:endParaRPr lang="en-US" sz="2800" dirty="0" smtClean="0"/>
          </a:p>
          <a:p>
            <a:endParaRPr lang="en-US" sz="2800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507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0" y="533400"/>
                <a:ext cx="9143999" cy="6484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q"/>
                </a:pPr>
                <a:r>
                  <a:rPr lang="en-US" sz="2800" b="1" dirty="0" smtClean="0">
                    <a:solidFill>
                      <a:srgbClr val="FF6600"/>
                    </a:solidFill>
                  </a:rPr>
                  <a:t>Nguyên </a:t>
                </a:r>
                <a:r>
                  <a:rPr lang="en-US" sz="2800" b="1" dirty="0" err="1" smtClean="0">
                    <a:solidFill>
                      <a:srgbClr val="FF6600"/>
                    </a:solidFill>
                  </a:rPr>
                  <a:t>lý</a:t>
                </a:r>
                <a:r>
                  <a:rPr lang="en-US" sz="2800" b="1" dirty="0" smtClean="0">
                    <a:solidFill>
                      <a:srgbClr val="FF6600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lực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dụng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lên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trong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dòng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khích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uyển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động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</a:t>
                </a:r>
                <a:endParaRPr lang="en-US" sz="2800" b="1" dirty="0" smtClean="0">
                  <a:solidFill>
                    <a:srgbClr val="FF6600"/>
                  </a:solidFill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Trọng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lực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của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bản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thân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G</a:t>
                </a:r>
              </a:p>
              <a:p>
                <a:pPr marL="914400" lvl="1" indent="-457200">
                  <a:spcAft>
                    <a:spcPts val="1200"/>
                  </a:spcAft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Lực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lôi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cuốn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của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môi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trường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R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6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b="0" i="1" baseline="-25000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6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sz="3600" b="0" i="1" dirty="0" smtClean="0">
                              <a:solidFill>
                                <a:srgbClr val="FF0066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3600" b="0" i="1" baseline="-25000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3600" b="0" i="1" dirty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3600" b="0" i="1" dirty="0" smtClean="0">
                                  <a:solidFill>
                                    <a:srgbClr val="FF0066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600" b="0" i="1" dirty="0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  <m:r>
                        <a:rPr lang="en-US" sz="3600" b="0" i="1" baseline="30000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3600" baseline="30000" dirty="0" smtClean="0">
                  <a:solidFill>
                    <a:srgbClr val="0000FF"/>
                  </a:solidFill>
                </a:endParaRPr>
              </a:p>
              <a:p>
                <a:pPr lvl="1"/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lvl="1"/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lvl="1"/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lvl="1"/>
                <a:endParaRPr lang="en-US" sz="2800" dirty="0">
                  <a:solidFill>
                    <a:srgbClr val="0000FF"/>
                  </a:solidFill>
                </a:endParaRPr>
              </a:p>
              <a:p>
                <a:pPr lvl="1"/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lvl="1"/>
                <a:endParaRPr lang="en-US" sz="2800" dirty="0">
                  <a:solidFill>
                    <a:srgbClr val="0000FF"/>
                  </a:solidFill>
                </a:endParaRPr>
              </a:p>
              <a:p>
                <a:pPr lvl="1"/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sz="2800" dirty="0" err="1" smtClean="0">
                    <a:solidFill>
                      <a:srgbClr val="0000FF"/>
                    </a:solidFill>
                  </a:rPr>
                  <a:t>Nếu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R &gt; G: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sẽ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chuyển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động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lên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trên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lvl="1"/>
                <a:r>
                  <a:rPr lang="en-US" sz="2800" dirty="0" smtClean="0">
                    <a:solidFill>
                      <a:srgbClr val="0000FF"/>
                    </a:solidFill>
                  </a:rPr>
                  <a:t>   R &lt; G: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sẽ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chuyển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động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xuống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dưới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33400"/>
                <a:ext cx="9143999" cy="6484276"/>
              </a:xfrm>
              <a:prstGeom prst="rect">
                <a:avLst/>
              </a:prstGeom>
              <a:blipFill rotWithShape="1">
                <a:blip r:embed="rId3"/>
                <a:stretch>
                  <a:fillRect l="-1133" t="-847" b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37" r="8749" b="5000"/>
          <a:stretch/>
        </p:blipFill>
        <p:spPr>
          <a:xfrm rot="60000">
            <a:off x="5803135" y="2254165"/>
            <a:ext cx="3311832" cy="3355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66"/>
                </a:solidFill>
              </a:rPr>
              <a:t>15.4 </a:t>
            </a:r>
            <a:r>
              <a:rPr lang="en-US" sz="3200" b="1" dirty="0" err="1" smtClean="0">
                <a:solidFill>
                  <a:srgbClr val="FF0066"/>
                </a:solidFill>
              </a:rPr>
              <a:t>Quá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trình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phân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loại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bằng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khí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động</a:t>
            </a:r>
            <a:endParaRPr lang="en-US" sz="3200" b="1" dirty="0" smtClean="0">
              <a:solidFill>
                <a:srgbClr val="FF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31" y="3189744"/>
            <a:ext cx="57561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>
              <a:spcBef>
                <a:spcPts val="1200"/>
              </a:spcBef>
            </a:pPr>
            <a:r>
              <a:rPr lang="en-US" sz="2400" dirty="0">
                <a:solidFill>
                  <a:srgbClr val="0066FF"/>
                </a:solidFill>
              </a:rPr>
              <a:t>k-</a:t>
            </a:r>
            <a:r>
              <a:rPr lang="en-US" sz="2400" dirty="0" err="1">
                <a:solidFill>
                  <a:srgbClr val="0066FF"/>
                </a:solidFill>
              </a:rPr>
              <a:t>hệ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số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lôi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cuốn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của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môi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trường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phụ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thuộc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vào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hình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dạng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hạt</a:t>
            </a:r>
            <a:r>
              <a:rPr lang="en-US" sz="2400" dirty="0">
                <a:solidFill>
                  <a:srgbClr val="0066FF"/>
                </a:solidFill>
              </a:rPr>
              <a:t>, </a:t>
            </a:r>
            <a:r>
              <a:rPr lang="en-US" sz="2400" dirty="0" err="1">
                <a:solidFill>
                  <a:srgbClr val="0066FF"/>
                </a:solidFill>
              </a:rPr>
              <a:t>tính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chất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bề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mặt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hạt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và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chế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độ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chuyển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động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của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dòng</a:t>
            </a:r>
            <a:r>
              <a:rPr lang="en-US" sz="2400" dirty="0">
                <a:solidFill>
                  <a:srgbClr val="0066FF"/>
                </a:solidFill>
              </a:rPr>
              <a:t> </a:t>
            </a:r>
            <a:r>
              <a:rPr lang="en-US" sz="2400" dirty="0" err="1">
                <a:solidFill>
                  <a:srgbClr val="0066FF"/>
                </a:solidFill>
              </a:rPr>
              <a:t>khí</a:t>
            </a:r>
            <a:r>
              <a:rPr lang="en-US" sz="2400" dirty="0">
                <a:solidFill>
                  <a:srgbClr val="0066FF"/>
                </a:solidFill>
              </a:rPr>
              <a:t>, 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</a:t>
            </a:r>
            <a:r>
              <a:rPr lang="en-US" sz="2400" baseline="-25000" dirty="0">
                <a:solidFill>
                  <a:srgbClr val="0066FF"/>
                </a:solidFill>
                <a:sym typeface="Symbol" panose="05050102010706020507" pitchFamily="18" charset="2"/>
              </a:rPr>
              <a:t>a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-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khối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lượng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riêng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của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không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khí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, A-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diện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tích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tiết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diện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ngang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của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hạt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vật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liệu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vuông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góc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với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phương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vận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tốc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của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dòng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khí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,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v</a:t>
            </a:r>
            <a:r>
              <a:rPr lang="en-US" sz="2400" baseline="-25000" dirty="0" err="1">
                <a:solidFill>
                  <a:srgbClr val="0066FF"/>
                </a:solidFill>
                <a:sym typeface="Symbol" panose="05050102010706020507" pitchFamily="18" charset="2"/>
              </a:rPr>
              <a:t>a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-vận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tốc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dòng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khí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, u</a:t>
            </a:r>
            <a:r>
              <a:rPr lang="en-US" sz="2400" baseline="-25000" dirty="0">
                <a:solidFill>
                  <a:srgbClr val="0066FF"/>
                </a:solidFill>
                <a:sym typeface="Symbol" panose="05050102010706020507" pitchFamily="18" charset="2"/>
              </a:rPr>
              <a:t>p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-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vận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tốc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hạt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vật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>
                <a:solidFill>
                  <a:srgbClr val="0066FF"/>
                </a:solidFill>
                <a:sym typeface="Symbol" panose="05050102010706020507" pitchFamily="18" charset="2"/>
              </a:rPr>
              <a:t>liệu</a:t>
            </a:r>
            <a:r>
              <a:rPr lang="en-US" sz="2400" dirty="0">
                <a:solidFill>
                  <a:srgbClr val="0066FF"/>
                </a:solidFill>
                <a:sym typeface="Symbol" panose="05050102010706020507" pitchFamily="18" charset="2"/>
              </a:rPr>
              <a:t>.</a:t>
            </a:r>
            <a:endParaRPr lang="en-US" sz="2400" dirty="0">
              <a:solidFill>
                <a:srgbClr val="0066FF"/>
              </a:solidFill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32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66"/>
                </a:solidFill>
              </a:rPr>
              <a:t>15.4 </a:t>
            </a:r>
            <a:r>
              <a:rPr lang="en-US" sz="3200" b="1" dirty="0" err="1" smtClean="0">
                <a:solidFill>
                  <a:srgbClr val="FF0066"/>
                </a:solidFill>
              </a:rPr>
              <a:t>Quá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trình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phân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loại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bằng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khí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động</a:t>
            </a:r>
            <a:endParaRPr lang="en-US" sz="3200" b="1" dirty="0" smtClean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685800"/>
            <a:ext cx="914399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solidFill>
                  <a:srgbClr val="00CC00"/>
                </a:solidFill>
              </a:rPr>
              <a:t>Hiệu</a:t>
            </a:r>
            <a:r>
              <a:rPr lang="en-US" sz="2800" b="1" dirty="0" smtClean="0">
                <a:solidFill>
                  <a:srgbClr val="00CC00"/>
                </a:solidFill>
              </a:rPr>
              <a:t> </a:t>
            </a:r>
            <a:r>
              <a:rPr lang="en-US" sz="2800" b="1" dirty="0" err="1" smtClean="0">
                <a:solidFill>
                  <a:srgbClr val="00CC00"/>
                </a:solidFill>
              </a:rPr>
              <a:t>quả</a:t>
            </a:r>
            <a:r>
              <a:rPr lang="en-US" sz="2800" b="1" dirty="0" smtClean="0">
                <a:solidFill>
                  <a:srgbClr val="00CC00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phụ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thuộc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vào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tính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chất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khí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động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</a:rPr>
              <a:t>, G </a:t>
            </a:r>
            <a:r>
              <a:rPr lang="en-US" sz="2800" dirty="0" err="1" smtClean="0">
                <a:solidFill>
                  <a:srgbClr val="0000FF"/>
                </a:solidFill>
              </a:rPr>
              <a:t>và</a:t>
            </a:r>
            <a:r>
              <a:rPr lang="en-US" sz="2800" dirty="0" smtClean="0">
                <a:solidFill>
                  <a:srgbClr val="0000FF"/>
                </a:solidFill>
              </a:rPr>
              <a:t> R.</a:t>
            </a:r>
          </a:p>
          <a:p>
            <a:pPr algn="just"/>
            <a:endParaRPr lang="en-US" sz="2800" dirty="0" smtClean="0">
              <a:solidFill>
                <a:srgbClr val="0000FF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solidFill>
                  <a:srgbClr val="C00000"/>
                </a:solidFill>
              </a:rPr>
              <a:t>Tính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chất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khí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động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của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vật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liệu</a:t>
            </a:r>
            <a:r>
              <a:rPr lang="en-US" sz="2800" b="1" dirty="0" smtClean="0">
                <a:solidFill>
                  <a:srgbClr val="C00000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đánh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giá</a:t>
            </a:r>
            <a:r>
              <a:rPr lang="en-US" sz="2800" dirty="0" smtClean="0">
                <a:solidFill>
                  <a:srgbClr val="0000FF"/>
                </a:solidFill>
              </a:rPr>
              <a:t> qua </a:t>
            </a:r>
            <a:r>
              <a:rPr lang="en-US" sz="2800" dirty="0" err="1" smtClean="0">
                <a:solidFill>
                  <a:srgbClr val="0000FF"/>
                </a:solidFill>
              </a:rPr>
              <a:t>đại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lượng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vận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tốc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cân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bằng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là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vận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tốc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dòng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khí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mà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giá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trị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đó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ở </a:t>
            </a:r>
            <a:r>
              <a:rPr lang="en-US" sz="2800" dirty="0" err="1" smtClean="0">
                <a:solidFill>
                  <a:srgbClr val="0000FF"/>
                </a:solidFill>
              </a:rPr>
              <a:t>trạng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cân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bằng</a:t>
            </a:r>
            <a:r>
              <a:rPr lang="en-US" sz="2800" dirty="0" smtClean="0">
                <a:solidFill>
                  <a:srgbClr val="0000FF"/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09800" y="3581400"/>
                <a:ext cx="4013791" cy="1772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360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3600" b="0" i="1" dirty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36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3600" i="1" baseline="-25000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3600" i="1" dirty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sSubSup>
                        <m:sSubSupPr>
                          <m:ctrlPr>
                            <a:rPr lang="en-US" sz="3600" i="1" dirty="0">
                              <a:solidFill>
                                <a:srgbClr val="FF0066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6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  <m:sup>
                          <m:r>
                            <a:rPr lang="en-US" sz="3600" i="1" dirty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3600" baseline="30000" dirty="0" smtClean="0">
                  <a:solidFill>
                    <a:srgbClr val="0000FF"/>
                  </a:solidFill>
                </a:endParaRPr>
              </a:p>
              <a:p>
                <a:pPr marL="0" lvl="1"/>
                <a:r>
                  <a:rPr lang="en-US" sz="3600" dirty="0" smtClean="0">
                    <a:solidFill>
                      <a:srgbClr val="0000FF"/>
                    </a:solidFill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solidFill>
                              <a:srgbClr val="FF0066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𝑣</m:t>
                        </m:r>
                      </m:e>
                      <m:sub>
                        <m: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𝑒</m:t>
                        </m:r>
                      </m:sub>
                    </m:sSub>
                    <m:r>
                      <a:rPr lang="en-US" sz="36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3600" b="0" i="1" smtClean="0">
                            <a:solidFill>
                              <a:srgbClr val="FF0066"/>
                            </a:solidFill>
                            <a:latin typeface="Cambria Math"/>
                            <a:sym typeface="Wingdings" panose="05000000000000000000" pitchFamily="2" charset="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3600" b="0" i="1" smtClean="0">
                                <a:solidFill>
                                  <a:srgbClr val="FF0066"/>
                                </a:solidFill>
                                <a:latin typeface="Cambria Math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en-US" sz="36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𝐺</m:t>
                            </m:r>
                          </m:num>
                          <m:den>
                            <m:r>
                              <a:rPr lang="en-US" sz="36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𝑘</m:t>
                            </m:r>
                            <m:r>
                              <a:rPr lang="en-US" sz="36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𝜌</m:t>
                            </m:r>
                            <m:r>
                              <a:rPr lang="en-US" sz="3600" b="0" i="1" baseline="-25000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  <m:r>
                              <a:rPr lang="en-US" sz="3600" b="0" i="1" smtClean="0">
                                <a:solidFill>
                                  <a:srgbClr val="FF0066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𝐴</m:t>
                            </m:r>
                          </m:den>
                        </m:f>
                      </m:e>
                    </m:rad>
                  </m:oMath>
                </a14:m>
                <a:endParaRPr lang="en-US" sz="3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581400"/>
                <a:ext cx="4013791" cy="1772088"/>
              </a:xfrm>
              <a:prstGeom prst="rect">
                <a:avLst/>
              </a:prstGeom>
              <a:blipFill rotWithShape="0">
                <a:blip r:embed="rId3"/>
                <a:stretch>
                  <a:fillRect l="-47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33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16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66"/>
                </a:solidFill>
              </a:rPr>
              <a:t>15.5 </a:t>
            </a:r>
            <a:r>
              <a:rPr lang="en-US" sz="3200" b="1" dirty="0" err="1" smtClean="0">
                <a:solidFill>
                  <a:srgbClr val="FF0066"/>
                </a:solidFill>
              </a:rPr>
              <a:t>Hệ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thống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phân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loại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bằng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khí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động</a:t>
            </a:r>
            <a:endParaRPr lang="en-US" sz="3200" b="1" dirty="0" smtClean="0">
              <a:solidFill>
                <a:srgbClr val="FF0066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676335"/>
            <a:ext cx="2644589" cy="58768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5" y="5362568"/>
            <a:ext cx="6454589" cy="1419232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514052"/>
            <a:ext cx="6485964" cy="2000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rgbClr val="FF6600"/>
                </a:solidFill>
                <a:effectLst/>
                <a:latin typeface="+mj-lt"/>
                <a:cs typeface="Arial" panose="020B0604020202020204" pitchFamily="34" charset="0"/>
              </a:rPr>
              <a:t>Cấu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rgbClr val="FF6600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cap="none" normalizeH="0" dirty="0" err="1" smtClean="0">
                <a:ln>
                  <a:noFill/>
                </a:ln>
                <a:solidFill>
                  <a:srgbClr val="FF6600"/>
                </a:solidFill>
                <a:effectLst/>
                <a:latin typeface="+mj-lt"/>
                <a:cs typeface="Arial" panose="020B0604020202020204" pitchFamily="34" charset="0"/>
              </a:rPr>
              <a:t>tạo</a:t>
            </a:r>
            <a:r>
              <a:rPr kumimoji="0" lang="en-US" sz="2400" b="1" i="0" u="none" strike="noStrike" cap="none" normalizeH="0" dirty="0" smtClean="0">
                <a:ln>
                  <a:noFill/>
                </a:ln>
                <a:solidFill>
                  <a:srgbClr val="FF6600"/>
                </a:solidFill>
                <a:effectLst/>
                <a:latin typeface="+mj-lt"/>
                <a:cs typeface="Arial" panose="020B0604020202020204" pitchFamily="34" charset="0"/>
              </a:rPr>
              <a:t>: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Máy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phân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loại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khí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động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học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được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thiết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kế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với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dòng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tuần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hoàn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khí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khép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kín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mục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đích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để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phân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loại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theo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trọng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lượng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.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Kết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cấu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máy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bao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gồm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quạt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thổi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bên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dưới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kết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nối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với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thân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máy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có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nhiều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vách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ngăn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cho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phép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tách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được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nhiều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thành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phần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có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trọng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lượng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khác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nhau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như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bụi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vỏ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non,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gãy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vỡ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nguyên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thành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phẩm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. 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j-lt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2438400"/>
            <a:ext cx="6485964" cy="292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n-US" sz="2400" b="1" dirty="0" smtClean="0">
                <a:solidFill>
                  <a:srgbClr val="0099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+mj-lt"/>
                <a:cs typeface="Arial" panose="020B0604020202020204" pitchFamily="34" charset="0"/>
              </a:rPr>
              <a:t>Ưu</a:t>
            </a:r>
            <a:r>
              <a:rPr lang="en-US" sz="2400" b="1" dirty="0" smtClean="0">
                <a:solidFill>
                  <a:srgbClr val="009900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+mj-lt"/>
                <a:cs typeface="Arial" panose="020B0604020202020204" pitchFamily="34" charset="0"/>
              </a:rPr>
              <a:t>điểm</a:t>
            </a:r>
            <a:r>
              <a:rPr lang="en-US" sz="2400" b="1" dirty="0" smtClean="0">
                <a:solidFill>
                  <a:srgbClr val="009900"/>
                </a:solidFill>
                <a:latin typeface="+mj-lt"/>
                <a:cs typeface="Arial" panose="020B0604020202020204" pitchFamily="34" charset="0"/>
              </a:rPr>
              <a:t>: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Dựa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trên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nguyên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lý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tuần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hoàn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kín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nên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máy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hoạt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động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rất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êm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không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gây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ô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nhiễm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bụi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cà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phê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trong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quá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trình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vận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hành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nếu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so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với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các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thiết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bị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khác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Các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có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trọng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lượng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nhẹ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sẽ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được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quạt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thổi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nâng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lên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tách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ra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khỏi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lớp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nguyên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liệu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,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trong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khi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đó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các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hạt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nặng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nguyên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thì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tiếp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tục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được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đưa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đến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thiết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bị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kế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tiếp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trong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dây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chuyền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Vận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hành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đơn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giản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tự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động</a:t>
            </a:r>
            <a:r>
              <a:rPr lang="en-US" sz="2000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2000" dirty="0" err="1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h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iệu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chỉnh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lưu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lượng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gió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dể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dàng</a:t>
            </a:r>
            <a:r>
              <a:rPr lang="en-US" sz="2000" dirty="0" smtClean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, </a:t>
            </a:r>
            <a:r>
              <a:rPr lang="en-US" sz="2000" dirty="0">
                <a:solidFill>
                  <a:srgbClr val="0000FF"/>
                </a:solidFill>
                <a:latin typeface="+mj-lt"/>
                <a:cs typeface="Arial" panose="020B0604020202020204" pitchFamily="34" charset="0"/>
              </a:rPr>
              <a:t>c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hi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phí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bảo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hành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và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bảo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trì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thấp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j-lt"/>
                <a:cs typeface="Arial" panose="020B0604020202020204" pitchFamily="34" charset="0"/>
              </a:rPr>
              <a:t>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j-lt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34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91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85800"/>
            <a:ext cx="5703412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en-US" sz="2400" b="1" dirty="0" smtClean="0">
                <a:solidFill>
                  <a:srgbClr val="00CC00"/>
                </a:solidFill>
              </a:rPr>
              <a:t> </a:t>
            </a:r>
            <a:r>
              <a:rPr lang="en-US" sz="2400" b="1" dirty="0" err="1" smtClean="0">
                <a:solidFill>
                  <a:srgbClr val="00CC00"/>
                </a:solidFill>
              </a:rPr>
              <a:t>Ứng</a:t>
            </a:r>
            <a:r>
              <a:rPr lang="en-US" sz="2400" b="1" dirty="0" smtClean="0">
                <a:solidFill>
                  <a:srgbClr val="00CC00"/>
                </a:solidFill>
              </a:rPr>
              <a:t> </a:t>
            </a:r>
            <a:r>
              <a:rPr lang="en-US" sz="2400" b="1" dirty="0" err="1" smtClean="0">
                <a:solidFill>
                  <a:srgbClr val="00CC00"/>
                </a:solidFill>
              </a:rPr>
              <a:t>dụng</a:t>
            </a:r>
            <a:r>
              <a:rPr lang="en-US" sz="2400" b="1" dirty="0" smtClean="0">
                <a:solidFill>
                  <a:srgbClr val="00CC00"/>
                </a:solidFill>
              </a:rPr>
              <a:t>: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phân loại những vật liệu khô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ở</a:t>
            </a:r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dạng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bột mịn có kích thước nhỏhơn 80µm, dùng sàng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toàn không có lợi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mặt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kinh tế, bởi vì dùng sàng năng suất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rất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thấp.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phân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loại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vật liệu khô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ở</a:t>
            </a:r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dạng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bột mịn thích hợp nhất là được phân loại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bằng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phương pháp phân ly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khí. </a:t>
            </a:r>
            <a:endParaRPr lang="en-US" sz="2000" dirty="0" smtClean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 sử</a:t>
            </a:r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phân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ly không khí được ứng dụng rộng rãi trong các nhà máy sản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xuất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VLXD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phân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loại những vật liệu khô được nghiền mịn theo chu trình kín (nghiền xi măng)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hoặc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sấy nghiền liên hợp theo chu kín (sấy nghiền hỗn hợp phối liệu, sấy nghiền than...). </a:t>
            </a:r>
            <a:endParaRPr lang="en-US" sz="2000" dirty="0" smtClean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phương pháp này không khí hay khí nóng đi qua thiết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bị</a:t>
            </a:r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phân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ly không khí vừa có tác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sấy nóng vật liệu, lại vừa có tác dụng phân ly vật liệu, tách những hạt vật liệu có kích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thước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lớn quay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máy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nghiền 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000" dirty="0" smtClean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nghiền </a:t>
            </a:r>
            <a:r>
              <a:rPr lang="vi-VN" sz="20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lại, do đó hiệu quả đập nghiền tăng rất cao. </a:t>
            </a:r>
            <a:endParaRPr lang="en-US" sz="20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412" y="533400"/>
            <a:ext cx="3440588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" y="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F0066"/>
                </a:solidFill>
              </a:rPr>
              <a:t>15.5 </a:t>
            </a:r>
            <a:r>
              <a:rPr lang="en-US" sz="3200" b="1" dirty="0" err="1" smtClean="0">
                <a:solidFill>
                  <a:srgbClr val="FF0066"/>
                </a:solidFill>
              </a:rPr>
              <a:t>Hệ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thống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phân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loại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bằng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khí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động</a:t>
            </a:r>
            <a:endParaRPr lang="en-US" sz="3200" b="1" dirty="0" smtClean="0">
              <a:solidFill>
                <a:srgbClr val="FF0066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03412" y="5715000"/>
            <a:ext cx="34405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FF6600"/>
                </a:solidFill>
              </a:rPr>
              <a:t>S</a:t>
            </a:r>
            <a:r>
              <a:rPr lang="vi-VN" b="1" dirty="0" smtClean="0">
                <a:solidFill>
                  <a:srgbClr val="FF6600"/>
                </a:solidFill>
              </a:rPr>
              <a:t>ơ </a:t>
            </a:r>
            <a:r>
              <a:rPr lang="vi-VN" b="1" dirty="0">
                <a:solidFill>
                  <a:srgbClr val="FF6600"/>
                </a:solidFill>
              </a:rPr>
              <a:t>đồ cấu tạo của thiết bị phân loại </a:t>
            </a:r>
            <a:r>
              <a:rPr lang="en-US" b="1" dirty="0" err="1" smtClean="0">
                <a:solidFill>
                  <a:srgbClr val="FF6600"/>
                </a:solidFill>
              </a:rPr>
              <a:t>cà</a:t>
            </a:r>
            <a:r>
              <a:rPr lang="en-US" b="1" dirty="0" smtClean="0">
                <a:solidFill>
                  <a:srgbClr val="FF6600"/>
                </a:solidFill>
              </a:rPr>
              <a:t> </a:t>
            </a:r>
            <a:r>
              <a:rPr lang="en-US" b="1" dirty="0" err="1" smtClean="0">
                <a:solidFill>
                  <a:srgbClr val="FF6600"/>
                </a:solidFill>
              </a:rPr>
              <a:t>phê</a:t>
            </a:r>
            <a:r>
              <a:rPr lang="en-US" b="1" dirty="0" smtClean="0">
                <a:solidFill>
                  <a:srgbClr val="FF6600"/>
                </a:solidFill>
              </a:rPr>
              <a:t> </a:t>
            </a:r>
            <a:r>
              <a:rPr lang="vi-VN" b="1" dirty="0" smtClean="0">
                <a:solidFill>
                  <a:srgbClr val="FF6600"/>
                </a:solidFill>
              </a:rPr>
              <a:t>kiểu </a:t>
            </a:r>
            <a:r>
              <a:rPr lang="vi-VN" b="1" dirty="0">
                <a:solidFill>
                  <a:srgbClr val="FF6600"/>
                </a:solidFill>
              </a:rPr>
              <a:t>thẳng </a:t>
            </a:r>
            <a:r>
              <a:rPr lang="vi-VN" b="1" dirty="0" smtClean="0">
                <a:solidFill>
                  <a:srgbClr val="FF6600"/>
                </a:solidFill>
              </a:rPr>
              <a:t>đứng</a:t>
            </a:r>
            <a:r>
              <a:rPr lang="en-US" b="1" dirty="0" smtClean="0">
                <a:solidFill>
                  <a:srgbClr val="FF6600"/>
                </a:solidFill>
              </a:rPr>
              <a:t>.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46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0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66"/>
                </a:solidFill>
              </a:rPr>
              <a:t>15.6 </a:t>
            </a:r>
            <a:r>
              <a:rPr lang="en-US" sz="3600" b="1" dirty="0" err="1" smtClean="0">
                <a:solidFill>
                  <a:srgbClr val="FF0066"/>
                </a:solidFill>
              </a:rPr>
              <a:t>Bài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tập</a:t>
            </a:r>
            <a:endParaRPr lang="en-US" sz="3600" b="1" dirty="0" smtClean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646331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 smtClean="0">
                <a:solidFill>
                  <a:srgbClr val="009900"/>
                </a:solidFill>
                <a:latin typeface="+mj-lt"/>
              </a:rPr>
              <a:t>Bài</a:t>
            </a:r>
            <a:r>
              <a:rPr lang="en-US" sz="3200" b="1" dirty="0" smtClean="0">
                <a:solidFill>
                  <a:srgbClr val="009900"/>
                </a:solidFill>
                <a:latin typeface="+mj-lt"/>
              </a:rPr>
              <a:t> 1.</a:t>
            </a:r>
            <a:r>
              <a:rPr lang="en-US" sz="3200" dirty="0">
                <a:solidFill>
                  <a:srgbClr val="003399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Quặng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đôlimit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sau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khi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nghiền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rồi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qua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14 mesh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. 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/>
            </a:r>
            <a:b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</a:b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Kết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quả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phân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tích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rây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dòng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nhập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liệu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và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dòng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cho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ở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bảng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sau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: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" y="2328863"/>
            <a:ext cx="6000750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143625" y="2108140"/>
            <a:ext cx="3000375" cy="3683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001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ts val="4000"/>
              </a:lnSpc>
            </a:pP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a)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Xác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định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hiệu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suất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?</a:t>
            </a:r>
          </a:p>
          <a:p>
            <a:pPr algn="just">
              <a:lnSpc>
                <a:spcPts val="4000"/>
              </a:lnSpc>
            </a:pP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b)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Xác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định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lượng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vật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liệu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và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?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Nếu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năng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suất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là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/>
            </a:r>
            <a:b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</a:b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1 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T/h.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48200" y="2438400"/>
            <a:ext cx="1295400" cy="30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tx1"/>
                </a:solidFill>
              </a:rPr>
              <a:t>Dưới</a:t>
            </a:r>
            <a:r>
              <a:rPr lang="en-US" sz="2000" b="1" dirty="0" smtClean="0">
                <a:solidFill>
                  <a:schemeClr val="tx1"/>
                </a:solidFill>
              </a:rPr>
              <a:t> </a:t>
            </a:r>
            <a:r>
              <a:rPr lang="en-US" sz="2000" b="1" dirty="0" err="1" smtClean="0">
                <a:solidFill>
                  <a:schemeClr val="tx1"/>
                </a:solidFill>
              </a:rPr>
              <a:t>sàng</a:t>
            </a:r>
            <a:endParaRPr 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0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66"/>
                </a:solidFill>
              </a:rPr>
              <a:t>15.6 </a:t>
            </a:r>
            <a:r>
              <a:rPr lang="en-US" sz="3600" b="1" dirty="0" err="1" smtClean="0">
                <a:solidFill>
                  <a:srgbClr val="FF0066"/>
                </a:solidFill>
              </a:rPr>
              <a:t>Bài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tập</a:t>
            </a:r>
            <a:endParaRPr lang="en-US" sz="3600" b="1" dirty="0" smtClean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53340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 smtClean="0">
                <a:solidFill>
                  <a:srgbClr val="009900"/>
                </a:solidFill>
                <a:latin typeface="+mj-lt"/>
              </a:rPr>
              <a:t>Giải</a:t>
            </a:r>
            <a:r>
              <a:rPr lang="en-US" sz="3200" b="1" dirty="0" smtClean="0">
                <a:solidFill>
                  <a:srgbClr val="009900"/>
                </a:solidFill>
                <a:latin typeface="+mj-lt"/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  <a:latin typeface="+mj-lt"/>
              </a:rPr>
              <a:t>bài</a:t>
            </a:r>
            <a:r>
              <a:rPr lang="en-US" sz="3200" b="1" dirty="0" smtClean="0">
                <a:solidFill>
                  <a:srgbClr val="009900"/>
                </a:solidFill>
                <a:latin typeface="+mj-lt"/>
              </a:rPr>
              <a:t> 1</a:t>
            </a:r>
            <a:r>
              <a:rPr lang="en-US" sz="3200" b="1" dirty="0" smtClean="0">
                <a:solidFill>
                  <a:srgbClr val="003399"/>
                </a:solidFill>
                <a:latin typeface="+mj-lt"/>
                <a:cs typeface="Tahoma" panose="020B0604030504040204" pitchFamily="34" charset="0"/>
              </a:rPr>
              <a:t> 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1000125"/>
            <a:ext cx="9144000" cy="1118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28600" indent="-228600" algn="just" eaLnBrk="1" hangingPunct="1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Phân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khối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lượng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vật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liệu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A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có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trong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phân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đoạn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nhập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liệu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/>
            </a:r>
            <a:b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</a:b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(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D &gt;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D</a:t>
            </a:r>
            <a:r>
              <a:rPr lang="en-US" sz="2800" b="1" baseline="-250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rây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– 14mesh) 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1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808558"/>
              </p:ext>
            </p:extLst>
          </p:nvPr>
        </p:nvGraphicFramePr>
        <p:xfrm>
          <a:off x="1703388" y="2241550"/>
          <a:ext cx="594995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Equation" r:id="rId3" imgW="2552400" imgH="215640" progId="Equation.3">
                  <p:embed/>
                </p:oleObj>
              </mc:Choice>
              <mc:Fallback>
                <p:oleObj name="Equation" r:id="rId3" imgW="2552400" imgH="215640" progId="Equation.3">
                  <p:embed/>
                  <p:pic>
                    <p:nvPicPr>
                      <p:cNvPr id="0" name="Picture 1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8" y="2241550"/>
                        <a:ext cx="5949950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2704777"/>
            <a:ext cx="9144000" cy="57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28600" indent="-228600" eaLnBrk="1" hangingPunct="1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Phân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khối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lượng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A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có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trong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phân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đoạn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trên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endParaRPr lang="en-US" sz="2800" b="1" dirty="0">
              <a:solidFill>
                <a:srgbClr val="0000FF"/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625721"/>
              </p:ext>
            </p:extLst>
          </p:nvPr>
        </p:nvGraphicFramePr>
        <p:xfrm>
          <a:off x="2266950" y="3352800"/>
          <a:ext cx="5235575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Equation" r:id="rId5" imgW="2514600" imgH="215640" progId="Equation.3">
                  <p:embed/>
                </p:oleObj>
              </mc:Choice>
              <mc:Fallback>
                <p:oleObj name="Equation" r:id="rId5" imgW="2514600" imgH="215640" progId="Equation.3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6950" y="3352800"/>
                        <a:ext cx="5235575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0" y="3771577"/>
            <a:ext cx="9144000" cy="57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28600" indent="-228600" algn="just" eaLnBrk="1" hangingPunct="1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Phân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khối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lượng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vật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liệu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A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trong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phân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đoạn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dưới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endParaRPr lang="en-US" sz="2800" b="1" dirty="0">
              <a:solidFill>
                <a:srgbClr val="0000FF"/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1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174261"/>
              </p:ext>
            </p:extLst>
          </p:nvPr>
        </p:nvGraphicFramePr>
        <p:xfrm>
          <a:off x="2863850" y="4483100"/>
          <a:ext cx="31337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7" imgW="1434960" imgH="215640" progId="Equation.3">
                  <p:embed/>
                </p:oleObj>
              </mc:Choice>
              <mc:Fallback>
                <p:oleObj name="Equation" r:id="rId7" imgW="1434960" imgH="215640" progId="Equation.3">
                  <p:embed/>
                  <p:pic>
                    <p:nvPicPr>
                      <p:cNvPr id="0" name="Picture 1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4483100"/>
                        <a:ext cx="313372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3"/>
          <p:cNvSpPr>
            <a:spLocks noChangeArrowheads="1"/>
          </p:cNvSpPr>
          <p:nvPr/>
        </p:nvSpPr>
        <p:spPr bwMode="auto">
          <a:xfrm>
            <a:off x="0" y="4914577"/>
            <a:ext cx="9144000" cy="57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28600" indent="-228600" eaLnBrk="1" hangingPunct="1">
              <a:lnSpc>
                <a:spcPts val="4000"/>
              </a:lnSpc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003399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Hiệu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suất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tổng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của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endParaRPr lang="en-US" sz="2800" b="1" dirty="0">
              <a:solidFill>
                <a:srgbClr val="0000FF"/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/>
          </a:p>
        </p:txBody>
      </p:sp>
      <p:graphicFrame>
        <p:nvGraphicFramePr>
          <p:cNvPr id="19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100930"/>
              </p:ext>
            </p:extLst>
          </p:nvPr>
        </p:nvGraphicFramePr>
        <p:xfrm>
          <a:off x="228600" y="5711710"/>
          <a:ext cx="8756650" cy="765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Equation" r:id="rId9" imgW="5143320" imgH="444240" progId="Equation.3">
                  <p:embed/>
                </p:oleObj>
              </mc:Choice>
              <mc:Fallback>
                <p:oleObj name="Equation" r:id="rId9" imgW="5143320" imgH="444240" progId="Equation.3">
                  <p:embed/>
                  <p:pic>
                    <p:nvPicPr>
                      <p:cNvPr id="0" name="Picture 1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5711710"/>
                        <a:ext cx="8756650" cy="76529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37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0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66"/>
                </a:solidFill>
              </a:rPr>
              <a:t>15.6 </a:t>
            </a:r>
            <a:r>
              <a:rPr lang="en-US" sz="3600" b="1" dirty="0" err="1" smtClean="0">
                <a:solidFill>
                  <a:srgbClr val="FF0066"/>
                </a:solidFill>
              </a:rPr>
              <a:t>Bài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tập</a:t>
            </a:r>
            <a:endParaRPr lang="en-US" sz="3600" b="1" dirty="0" smtClean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53340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 smtClean="0">
                <a:solidFill>
                  <a:srgbClr val="009900"/>
                </a:solidFill>
                <a:latin typeface="+mj-lt"/>
              </a:rPr>
              <a:t>Giải</a:t>
            </a:r>
            <a:r>
              <a:rPr lang="en-US" sz="3200" b="1" dirty="0" smtClean="0">
                <a:solidFill>
                  <a:srgbClr val="009900"/>
                </a:solidFill>
                <a:latin typeface="+mj-lt"/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  <a:latin typeface="+mj-lt"/>
              </a:rPr>
              <a:t>bài</a:t>
            </a:r>
            <a:r>
              <a:rPr lang="en-US" sz="3200" b="1" dirty="0" smtClean="0">
                <a:solidFill>
                  <a:srgbClr val="009900"/>
                </a:solidFill>
                <a:latin typeface="+mj-lt"/>
              </a:rPr>
              <a:t> 1</a:t>
            </a:r>
            <a:r>
              <a:rPr lang="en-US" sz="3200" b="1" dirty="0" smtClean="0">
                <a:solidFill>
                  <a:srgbClr val="003399"/>
                </a:solidFill>
                <a:latin typeface="+mj-lt"/>
                <a:cs typeface="Tahoma" panose="020B0604030504040204" pitchFamily="34" charset="0"/>
              </a:rPr>
              <a:t> 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30558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28600" indent="-228600" algn="just" eaLnBrk="1" hangingPunct="1">
              <a:buFont typeface="Wingdings" panose="05000000000000000000" pitchFamily="2" charset="2"/>
              <a:buChar char="§"/>
            </a:pPr>
            <a:r>
              <a:rPr lang="en-US" sz="2800" b="1" dirty="0" err="1" smtClean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Tính</a:t>
            </a:r>
            <a:r>
              <a:rPr lang="en-US" sz="2800" b="1" dirty="0" smtClean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lượng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vật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liệu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trên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sàng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D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và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dưới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sàng</a:t>
            </a:r>
            <a:r>
              <a:rPr lang="en-US" sz="2800" b="1" dirty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B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2141537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Giải</a:t>
            </a:r>
            <a:r>
              <a:rPr lang="en-US" sz="2800" dirty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hệ</a:t>
            </a:r>
            <a:r>
              <a:rPr lang="en-US" sz="2800" dirty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phương</a:t>
            </a:r>
            <a:r>
              <a:rPr lang="en-US" sz="2800" dirty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n-lt"/>
                <a:cs typeface="Tahoma" panose="020B0604030504040204" pitchFamily="34" charset="0"/>
              </a:rPr>
              <a:t>trình</a:t>
            </a:r>
            <a:endParaRPr lang="en-US" sz="2800" dirty="0">
              <a:solidFill>
                <a:srgbClr val="0000FF"/>
              </a:solidFill>
              <a:latin typeface="+mn-lt"/>
              <a:cs typeface="Tahoma" panose="020B0604030504040204" pitchFamily="34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444354"/>
              </p:ext>
            </p:extLst>
          </p:nvPr>
        </p:nvGraphicFramePr>
        <p:xfrm>
          <a:off x="2714625" y="2757487"/>
          <a:ext cx="3714750" cy="1090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3" imgW="1688367" imgH="495085" progId="Equation.3">
                  <p:embed/>
                </p:oleObj>
              </mc:Choice>
              <mc:Fallback>
                <p:oleObj name="Equation" r:id="rId3" imgW="1688367" imgH="495085" progId="Equation.3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2757487"/>
                        <a:ext cx="3714750" cy="1090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0" y="4124325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 </a:t>
            </a:r>
            <a:r>
              <a:rPr lang="en-US" sz="2800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 </a:t>
            </a:r>
            <a:r>
              <a:rPr lang="en-US" sz="2800" dirty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2800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0,55 T/h </a:t>
            </a:r>
            <a:r>
              <a:rPr lang="en-US" sz="2800" dirty="0" err="1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và</a:t>
            </a:r>
            <a:r>
              <a:rPr lang="en-US" sz="2800" dirty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B = </a:t>
            </a:r>
            <a:r>
              <a:rPr lang="en-US" sz="2800" dirty="0" smtClean="0">
                <a:solidFill>
                  <a:srgbClr val="0000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0,45 T/h</a:t>
            </a:r>
            <a:endParaRPr lang="en-US" sz="2800" dirty="0">
              <a:solidFill>
                <a:srgbClr val="0000FF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1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0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66"/>
                </a:solidFill>
              </a:rPr>
              <a:t>15.6 </a:t>
            </a:r>
            <a:r>
              <a:rPr lang="en-US" sz="3600" b="1" dirty="0" err="1" smtClean="0">
                <a:solidFill>
                  <a:srgbClr val="FF0066"/>
                </a:solidFill>
              </a:rPr>
              <a:t>Bài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tập</a:t>
            </a:r>
            <a:endParaRPr lang="en-US" sz="3600" b="1" dirty="0" smtClean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646331"/>
            <a:ext cx="9143999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4000"/>
              </a:lnSpc>
            </a:pPr>
            <a:r>
              <a:rPr lang="en-US" sz="3200" b="1" dirty="0" err="1" smtClean="0">
                <a:solidFill>
                  <a:srgbClr val="009900"/>
                </a:solidFill>
                <a:latin typeface="+mj-lt"/>
              </a:rPr>
              <a:t>Bài</a:t>
            </a:r>
            <a:r>
              <a:rPr lang="en-US" sz="3200" b="1" dirty="0" smtClean="0">
                <a:solidFill>
                  <a:srgbClr val="009900"/>
                </a:solidFill>
                <a:latin typeface="+mj-lt"/>
              </a:rPr>
              <a:t> 2.</a:t>
            </a:r>
            <a:r>
              <a:rPr lang="en-US" sz="3200" dirty="0" smtClean="0">
                <a:solidFill>
                  <a:srgbClr val="003399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Dùng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48 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mesh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để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phân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loại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vật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liệu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,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sau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khi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tỉ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lệ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khối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lượng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vật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liệu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và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dưới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là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4:6,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kết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quả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phân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tích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rây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dòng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nhập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liệu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và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dòng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trên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cho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bảng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sau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đây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:</a:t>
            </a:r>
            <a:endParaRPr lang="en-US" sz="2800" dirty="0">
              <a:solidFill>
                <a:srgbClr val="0000FF"/>
              </a:solidFill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819400"/>
            <a:ext cx="88868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0" y="4786313"/>
            <a:ext cx="91440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Xác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định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hiệu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suất</a:t>
            </a:r>
            <a:r>
              <a:rPr lang="en-US" sz="2800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?</a:t>
            </a:r>
          </a:p>
          <a:p>
            <a:pPr eaLnBrk="1" hangingPunct="1"/>
            <a:r>
              <a:rPr lang="en-US" sz="280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Mesh 10: 0, 0</a:t>
            </a:r>
            <a:endParaRPr lang="en-US" sz="2800" dirty="0">
              <a:solidFill>
                <a:srgbClr val="0000FF"/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8494" y="4038600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0" y="0"/>
            <a:ext cx="9144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800" b="1" dirty="0" smtClean="0">
                <a:solidFill>
                  <a:srgbClr val="FF0066"/>
                </a:solidFill>
              </a:rPr>
              <a:t>15.2. </a:t>
            </a:r>
            <a:r>
              <a:rPr lang="en-US" sz="2800" b="1" dirty="0" err="1" smtClean="0">
                <a:solidFill>
                  <a:srgbClr val="FF0066"/>
                </a:solidFill>
              </a:rPr>
              <a:t>Phương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pháp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xác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định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sự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phân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bố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kích</a:t>
            </a:r>
            <a:r>
              <a:rPr lang="en-US" sz="2800" b="1" dirty="0" smtClean="0">
                <a:solidFill>
                  <a:srgbClr val="FF0066"/>
                </a:solidFill>
              </a:rPr>
              <a:t> </a:t>
            </a:r>
            <a:r>
              <a:rPr lang="en-US" sz="2800" b="1" dirty="0" err="1" smtClean="0">
                <a:solidFill>
                  <a:srgbClr val="FF0066"/>
                </a:solidFill>
              </a:rPr>
              <a:t>thước</a:t>
            </a:r>
            <a:endParaRPr lang="en-US" sz="2800" dirty="0">
              <a:solidFill>
                <a:srgbClr val="FF0066"/>
              </a:solidFill>
            </a:endParaRPr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9" name="Rectangle 18"/>
              <p:cNvSpPr>
                <a:spLocks noChangeArrowheads="1"/>
              </p:cNvSpPr>
              <p:nvPr/>
            </p:nvSpPr>
            <p:spPr bwMode="auto">
              <a:xfrm>
                <a:off x="0" y="612448"/>
                <a:ext cx="9144000" cy="62630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just"/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b)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Xác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định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đường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kính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trung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bình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của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khối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hạt</a:t>
                </a:r>
                <a:r>
                  <a:rPr lang="en-US" sz="2800" b="1" dirty="0" smtClean="0">
                    <a:solidFill>
                      <a:srgbClr val="00CC00"/>
                    </a:solidFill>
                    <a:latin typeface="+mj-lt"/>
                    <a:cs typeface="Times New Roman" panose="02020603050405020304" pitchFamily="18" charset="0"/>
                  </a:rPr>
                  <a:t>: </a:t>
                </a: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trung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bình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học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rgbClr val="FF0066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sz="2400" i="1" baseline="-25000">
                            <a:solidFill>
                              <a:srgbClr val="FF0066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e>
                    </m:acc>
                    <m:r>
                      <a:rPr lang="en-US" sz="2400" b="0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rgbClr val="FF0066"/>
                            </a:solidFill>
                            <a:latin typeface="Cambria Math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b="0" i="1" smtClean="0">
                                <a:solidFill>
                                  <a:srgbClr val="FF0066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FF0066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∆</m:t>
                                </m:r>
                                <m:r>
                                  <a:rPr lang="en-US" sz="24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</m:t>
                                </m:r>
                                <m:r>
                                  <a:rPr lang="en-US" sz="2400" i="1" baseline="-2500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FF0066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baseline="-25000" smtClean="0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400" b="0" i="1" smtClean="0">
                                <a:solidFill>
                                  <a:srgbClr val="FF0066"/>
                                </a:solidFill>
                                <a:latin typeface="Cambria Math"/>
                                <a:cs typeface="Times New Roman" panose="020206030504050203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srgbClr val="FF0066"/>
                                    </a:solidFill>
                                    <a:latin typeface="Cambria Math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∆</m:t>
                                </m:r>
                                <m:r>
                                  <a:rPr lang="en-US" sz="24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</m:t>
                                </m:r>
                                <m:r>
                                  <a:rPr lang="en-US" sz="2400" i="1" baseline="-2500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  <a:sym typeface="Symbol" panose="05050102010706020507" pitchFamily="18" charset="2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𝐶</m:t>
                                </m:r>
                                <m:r>
                                  <a:rPr lang="en-US" sz="2400" b="0" i="1" baseline="-25000" smtClean="0">
                                    <a:solidFill>
                                      <a:srgbClr val="FF0066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srgbClr val="FF0066"/>
                                        </a:solidFill>
                                        <a:latin typeface="Cambria Math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srgbClr val="FF0066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den>
                    </m:f>
                  </m:oMath>
                </a14:m>
                <a:endParaRPr lang="en-US" sz="2800" i="1" dirty="0" smtClean="0">
                  <a:solidFill>
                    <a:srgbClr val="00CC00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trung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bình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bề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mặt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>
                              <a:solidFill>
                                <a:srgbClr val="FF0066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US" sz="2000" b="0" i="1" baseline="-2500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rgbClr val="FF0066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sz="200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000" i="1" smtClean="0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 smtClean="0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000" i="1" smtClean="0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smtClean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000" b="0" i="1" smtClean="0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rad>
                      <m:r>
                        <a:rPr lang="en-US" sz="20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rgbClr val="FF0066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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𝐵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  <m:r>
                                    <a:rPr lang="en-US" sz="2000" i="1" baseline="-2500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𝐷</m:t>
                                  </m:r>
                                  <m:r>
                                    <a:rPr lang="en-US" sz="2000" i="1" baseline="-2500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nary>
                          <m:r>
                            <a:rPr lang="en-US" sz="2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sz="2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b="0" i="1" smtClean="0">
                                  <a:solidFill>
                                    <a:srgbClr val="FF0066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</m:t>
                                  </m:r>
                                  <m:r>
                                    <a:rPr lang="en-US" sz="2000" i="1" baseline="-2500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 smtClean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trung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bình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thể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tích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000" i="1">
                              <a:solidFill>
                                <a:srgbClr val="FF0066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  <m:r>
                            <a:rPr lang="en-US" sz="2000" b="0" i="1" baseline="-2500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</m:acc>
                      <m:r>
                        <a:rPr lang="en-US" sz="20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000" i="1" smtClean="0">
                              <a:solidFill>
                                <a:srgbClr val="FF0066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radPr>
                        <m:deg>
                          <m:r>
                            <a:rPr lang="en-US" sz="200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sz="2000" i="1">
                                  <a:solidFill>
                                    <a:srgbClr val="FF0066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e>
                              </m:nary>
                            </m:num>
                            <m:den>
                              <m:r>
                                <a:rPr lang="en-US" sz="20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𝐶</m:t>
                              </m:r>
                              <m:nary>
                                <m:naryPr>
                                  <m:chr m:val="∑"/>
                                  <m:subHide m:val="on"/>
                                  <m:supHide m:val="on"/>
                                  <m:ctrlP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naryPr>
                                <m:sub/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𝑤𝑖</m:t>
                                      </m:r>
                                    </m:sub>
                                  </m:sSub>
                                </m:e>
                              </m:nary>
                            </m:den>
                          </m:f>
                        </m:e>
                      </m:rad>
                      <m:r>
                        <a:rPr lang="en-US" sz="20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ctrlPr>
                            <a:rPr lang="en-US" sz="2000" b="0" i="1" smtClean="0">
                              <a:solidFill>
                                <a:srgbClr val="FF0066"/>
                              </a:solidFill>
                              <a:latin typeface="Cambria Math"/>
                              <a:cs typeface="Times New Roman" panose="02020603050405020304" pitchFamily="18" charset="0"/>
                            </a:rPr>
                          </m:ctrlPr>
                        </m:radPr>
                        <m:deg>
                          <m:r>
                            <a:rPr lang="en-US" sz="2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g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rgbClr val="FF0066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000" i="1" smtClean="0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</m:t>
                                  </m:r>
                                  <m:r>
                                    <a:rPr lang="en-US" sz="2000" i="1" baseline="-2500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𝐵</m:t>
                                  </m:r>
                                  <m:r>
                                    <a:rPr lang="en-US" sz="2000" i="1" baseline="-2500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  <m:r>
                                    <a:rPr lang="en-US" sz="2000" b="0" i="1" baseline="-25000" smtClean="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nary>
                          <m:r>
                            <a:rPr lang="en-US" sz="20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sz="20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2000" i="1">
                                  <a:solidFill>
                                    <a:srgbClr val="FF0066"/>
                                  </a:solidFill>
                                  <a:latin typeface="Cambria Math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∆</m:t>
                                  </m:r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</m:t>
                                  </m:r>
                                  <m:r>
                                    <a:rPr lang="en-US" sz="2000" i="1" baseline="-25000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𝑖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𝐶</m:t>
                                  </m:r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b="0" i="1" baseline="-25000" smtClean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3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 smtClean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B: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hằng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số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tùy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thuộc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vào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hình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dạng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hạt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(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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với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hình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cầu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, 6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với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khối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vuông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)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được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nhân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vào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để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có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được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diện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tích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bề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mặ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thạt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</a:p>
              <a:p>
                <a:pPr algn="just"/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C: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hằng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số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tùy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thuộc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vào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hình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dạng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hạt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(/6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với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hình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cầu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, 1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với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khối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vuông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)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được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nhân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vào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để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có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được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thể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lang="en-US" sz="24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tích</a:t>
                </a:r>
                <a:r>
                  <a:rPr lang="en-US" sz="24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  <a:endParaRPr lang="en-US" sz="24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612448"/>
                <a:ext cx="9144000" cy="6263061"/>
              </a:xfrm>
              <a:prstGeom prst="rect">
                <a:avLst/>
              </a:prstGeom>
              <a:blipFill rotWithShape="1">
                <a:blip r:embed="rId2"/>
                <a:stretch>
                  <a:fillRect l="-1333" t="-875" r="-1000" b="-11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4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3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0"/>
            <a:ext cx="91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F0066"/>
                </a:solidFill>
              </a:rPr>
              <a:t>15.6 </a:t>
            </a:r>
            <a:r>
              <a:rPr lang="en-US" sz="3600" b="1" dirty="0" err="1" smtClean="0">
                <a:solidFill>
                  <a:srgbClr val="FF0066"/>
                </a:solidFill>
              </a:rPr>
              <a:t>Bài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tập</a:t>
            </a:r>
            <a:endParaRPr lang="en-US" sz="3600" b="1" dirty="0" smtClean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53340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err="1" smtClean="0">
                <a:solidFill>
                  <a:srgbClr val="009900"/>
                </a:solidFill>
                <a:latin typeface="+mj-lt"/>
              </a:rPr>
              <a:t>Giải</a:t>
            </a:r>
            <a:r>
              <a:rPr lang="en-US" sz="3200" b="1" dirty="0" smtClean="0">
                <a:solidFill>
                  <a:srgbClr val="009900"/>
                </a:solidFill>
                <a:latin typeface="+mj-lt"/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  <a:latin typeface="+mj-lt"/>
              </a:rPr>
              <a:t>bài</a:t>
            </a:r>
            <a:r>
              <a:rPr lang="en-US" sz="3200" b="1" dirty="0" smtClean="0">
                <a:solidFill>
                  <a:srgbClr val="009900"/>
                </a:solidFill>
                <a:latin typeface="+mj-lt"/>
              </a:rPr>
              <a:t> 2</a:t>
            </a:r>
            <a:r>
              <a:rPr lang="en-US" sz="3200" b="1" dirty="0" smtClean="0">
                <a:solidFill>
                  <a:srgbClr val="003399"/>
                </a:solidFill>
                <a:latin typeface="+mj-lt"/>
                <a:cs typeface="Tahoma" panose="020B0604030504040204" pitchFamily="34" charset="0"/>
              </a:rPr>
              <a:t> </a:t>
            </a:r>
            <a:endParaRPr lang="en-US" sz="2800" b="1" dirty="0">
              <a:solidFill>
                <a:srgbClr val="0000FF"/>
              </a:solidFill>
              <a:latin typeface="+mj-lt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071563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Lập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bảng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kết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quả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phân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tích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rây</a:t>
            </a:r>
            <a:endParaRPr lang="en-US" sz="2800" b="1" dirty="0">
              <a:solidFill>
                <a:srgbClr val="0000FF"/>
              </a:solidFill>
              <a:latin typeface="+mj-lt"/>
              <a:cs typeface="Tahoma" panose="020B060403050404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" r="2868"/>
          <a:stretch/>
        </p:blipFill>
        <p:spPr bwMode="auto">
          <a:xfrm>
            <a:off x="0" y="1543407"/>
            <a:ext cx="5257800" cy="45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262698"/>
              </p:ext>
            </p:extLst>
          </p:nvPr>
        </p:nvGraphicFramePr>
        <p:xfrm>
          <a:off x="5280212" y="1769582"/>
          <a:ext cx="1843454" cy="583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" name="Equation" r:id="rId4" imgW="685800" imgH="215640" progId="Equation.3">
                  <p:embed/>
                </p:oleObj>
              </mc:Choice>
              <mc:Fallback>
                <p:oleObj name="Equation" r:id="rId4" imgW="685800" imgH="215640" progId="Equation.3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0212" y="1769582"/>
                        <a:ext cx="1843454" cy="5830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907947"/>
              </p:ext>
            </p:extLst>
          </p:nvPr>
        </p:nvGraphicFramePr>
        <p:xfrm>
          <a:off x="7165975" y="1735138"/>
          <a:ext cx="1812925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Equation" r:id="rId6" imgW="672840" imgH="215640" progId="Equation.3">
                  <p:embed/>
                </p:oleObj>
              </mc:Choice>
              <mc:Fallback>
                <p:oleObj name="Equation" r:id="rId6" imgW="672840" imgH="215640" progId="Equation.3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5975" y="1735138"/>
                        <a:ext cx="1812925" cy="58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334000" y="1219200"/>
            <a:ext cx="375779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Suy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ra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từ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bảng</a:t>
            </a:r>
            <a:endParaRPr lang="en-US" sz="2800" b="1" dirty="0">
              <a:solidFill>
                <a:srgbClr val="0000FF"/>
              </a:solidFill>
              <a:latin typeface="+mj-lt"/>
              <a:cs typeface="Tahoma" panose="020B0604030504040204" pitchFamily="34" charset="0"/>
            </a:endParaRPr>
          </a:p>
        </p:txBody>
      </p:sp>
      <p:graphicFrame>
        <p:nvGraphicFramePr>
          <p:cNvPr id="11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709816"/>
              </p:ext>
            </p:extLst>
          </p:nvPr>
        </p:nvGraphicFramePr>
        <p:xfrm>
          <a:off x="5391468" y="2886075"/>
          <a:ext cx="3464395" cy="24238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Equation" r:id="rId8" imgW="1511280" imgH="1066680" progId="Equation.3">
                  <p:embed/>
                </p:oleObj>
              </mc:Choice>
              <mc:Fallback>
                <p:oleObj name="Equation" r:id="rId8" imgW="1511280" imgH="1066680" progId="Equation.3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1468" y="2886075"/>
                        <a:ext cx="3464395" cy="242384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5329518" y="5309922"/>
            <a:ext cx="381448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H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iệu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suất</a:t>
            </a:r>
            <a:r>
              <a:rPr lang="en-US" sz="2800" b="1" dirty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tổng</a:t>
            </a:r>
            <a:endParaRPr lang="en-US" sz="2800" b="1" dirty="0">
              <a:solidFill>
                <a:srgbClr val="0000FF"/>
              </a:solidFill>
              <a:latin typeface="+mj-lt"/>
              <a:cs typeface="Tahoma" panose="020B0604030504040204" pitchFamily="34" charset="0"/>
            </a:endParaRPr>
          </a:p>
        </p:txBody>
      </p:sp>
      <p:graphicFrame>
        <p:nvGraphicFramePr>
          <p:cNvPr id="13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942166"/>
              </p:ext>
            </p:extLst>
          </p:nvPr>
        </p:nvGraphicFramePr>
        <p:xfrm>
          <a:off x="3876675" y="5905500"/>
          <a:ext cx="5267325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7" name="Equation" r:id="rId10" imgW="2463480" imgH="444240" progId="Equation.3">
                  <p:embed/>
                </p:oleObj>
              </mc:Choice>
              <mc:Fallback>
                <p:oleObj name="Equation" r:id="rId10" imgW="2463480" imgH="444240" progId="Equation.3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6675" y="5905500"/>
                        <a:ext cx="5267325" cy="95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334000" y="2286000"/>
            <a:ext cx="375779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Xác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định</a:t>
            </a:r>
            <a:r>
              <a:rPr lang="en-US" sz="2800" b="1" dirty="0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x</a:t>
            </a:r>
            <a:r>
              <a:rPr lang="en-US" sz="2800" b="1" baseline="-25000" dirty="0" err="1" smtClean="0">
                <a:solidFill>
                  <a:srgbClr val="0000FF"/>
                </a:solidFill>
                <a:latin typeface="+mj-lt"/>
                <a:cs typeface="Tahoma" panose="020B0604030504040204" pitchFamily="34" charset="0"/>
              </a:rPr>
              <a:t>B</a:t>
            </a:r>
            <a:endParaRPr lang="en-US" sz="2800" b="1" dirty="0">
              <a:solidFill>
                <a:srgbClr val="0000FF"/>
              </a:solidFill>
              <a:latin typeface="+mj-lt"/>
              <a:cs typeface="Tahoma" panose="020B060403050404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44527" y="2466078"/>
            <a:ext cx="877887" cy="2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14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4526" y="2846899"/>
            <a:ext cx="877887" cy="2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44525" y="3200400"/>
            <a:ext cx="877887" cy="2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28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9600" y="3575482"/>
            <a:ext cx="877887" cy="2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35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3047" y="3934334"/>
            <a:ext cx="877887" cy="2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48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23046" y="4338637"/>
            <a:ext cx="877887" cy="2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65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30097" y="4671368"/>
            <a:ext cx="877887" cy="2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100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3058" y="5035163"/>
            <a:ext cx="1129553" cy="2882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150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49415" y="5439466"/>
            <a:ext cx="1073196" cy="3091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Hộp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46113" y="2120913"/>
            <a:ext cx="877887" cy="2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232212" y="2080912"/>
            <a:ext cx="877887" cy="2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940969" y="2120913"/>
            <a:ext cx="877887" cy="271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0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5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03609"/>
            <a:ext cx="91439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err="1" smtClean="0">
                <a:solidFill>
                  <a:srgbClr val="FF0066"/>
                </a:solidFill>
              </a:rPr>
              <a:t>Phân</a:t>
            </a:r>
            <a:r>
              <a:rPr lang="en-US" sz="7200" b="1" dirty="0" smtClean="0">
                <a:solidFill>
                  <a:srgbClr val="FF0066"/>
                </a:solidFill>
              </a:rPr>
              <a:t> </a:t>
            </a:r>
            <a:r>
              <a:rPr lang="en-US" sz="7200" b="1" dirty="0" err="1" smtClean="0">
                <a:solidFill>
                  <a:srgbClr val="FF0066"/>
                </a:solidFill>
              </a:rPr>
              <a:t>loại</a:t>
            </a:r>
            <a:r>
              <a:rPr lang="en-US" sz="7200" b="1" dirty="0" smtClean="0">
                <a:solidFill>
                  <a:srgbClr val="FF0066"/>
                </a:solidFill>
              </a:rPr>
              <a:t> </a:t>
            </a:r>
            <a:r>
              <a:rPr lang="en-US" sz="7200" b="1" dirty="0" err="1" smtClean="0">
                <a:solidFill>
                  <a:srgbClr val="FF0066"/>
                </a:solidFill>
              </a:rPr>
              <a:t>bằng</a:t>
            </a:r>
            <a:r>
              <a:rPr lang="en-US" sz="7200" b="1" dirty="0" smtClean="0">
                <a:solidFill>
                  <a:srgbClr val="FF0066"/>
                </a:solidFill>
              </a:rPr>
              <a:t> </a:t>
            </a:r>
            <a:r>
              <a:rPr lang="en-US" sz="7200" b="1" dirty="0" err="1" smtClean="0">
                <a:solidFill>
                  <a:srgbClr val="FF0066"/>
                </a:solidFill>
              </a:rPr>
              <a:t>cơ</a:t>
            </a:r>
            <a:r>
              <a:rPr lang="en-US" sz="7200" b="1" dirty="0" smtClean="0">
                <a:solidFill>
                  <a:srgbClr val="FF0066"/>
                </a:solidFill>
              </a:rPr>
              <a:t> </a:t>
            </a:r>
            <a:r>
              <a:rPr lang="en-US" sz="7200" b="1" dirty="0" err="1" smtClean="0">
                <a:solidFill>
                  <a:srgbClr val="FF0066"/>
                </a:solidFill>
              </a:rPr>
              <a:t>học</a:t>
            </a:r>
            <a:r>
              <a:rPr lang="en-US" sz="7200" b="1" dirty="0" smtClean="0">
                <a:solidFill>
                  <a:srgbClr val="FF0066"/>
                </a:solidFill>
              </a:rPr>
              <a:t>:</a:t>
            </a:r>
          </a:p>
          <a:p>
            <a:pPr algn="ctr"/>
            <a:r>
              <a:rPr lang="en-US" sz="6600" b="1" dirty="0" err="1" smtClean="0">
                <a:solidFill>
                  <a:srgbClr val="009900"/>
                </a:solidFill>
              </a:rPr>
              <a:t>Quá</a:t>
            </a:r>
            <a:r>
              <a:rPr lang="en-US" sz="6600" b="1" dirty="0" smtClean="0">
                <a:solidFill>
                  <a:srgbClr val="009900"/>
                </a:solidFill>
              </a:rPr>
              <a:t> </a:t>
            </a:r>
            <a:r>
              <a:rPr lang="en-US" sz="6600" b="1" dirty="0" err="1" smtClean="0">
                <a:solidFill>
                  <a:srgbClr val="009900"/>
                </a:solidFill>
              </a:rPr>
              <a:t>trình</a:t>
            </a:r>
            <a:r>
              <a:rPr lang="en-US" sz="6600" b="1" dirty="0" smtClean="0">
                <a:solidFill>
                  <a:srgbClr val="009900"/>
                </a:solidFill>
              </a:rPr>
              <a:t> &amp; </a:t>
            </a:r>
            <a:r>
              <a:rPr lang="en-US" sz="6600" b="1" dirty="0" err="1" smtClean="0">
                <a:solidFill>
                  <a:srgbClr val="009900"/>
                </a:solidFill>
              </a:rPr>
              <a:t>máy</a:t>
            </a:r>
            <a:r>
              <a:rPr lang="en-US" sz="6600" b="1" dirty="0" smtClean="0">
                <a:solidFill>
                  <a:srgbClr val="009900"/>
                </a:solidFill>
              </a:rPr>
              <a:t> </a:t>
            </a:r>
            <a:r>
              <a:rPr lang="en-US" sz="6600" b="1" dirty="0" err="1" smtClean="0">
                <a:solidFill>
                  <a:srgbClr val="009900"/>
                </a:solidFill>
              </a:rPr>
              <a:t>sàng</a:t>
            </a:r>
            <a:endParaRPr lang="en-US" sz="6600" b="1" dirty="0">
              <a:solidFill>
                <a:srgbClr val="0099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5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17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15.2. </a:t>
            </a:r>
            <a:r>
              <a:rPr lang="en-US" sz="3200" b="1" dirty="0" err="1" smtClean="0">
                <a:solidFill>
                  <a:srgbClr val="FF0066"/>
                </a:solidFill>
              </a:rPr>
              <a:t>Quá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trình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704195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 err="1" smtClean="0">
                <a:solidFill>
                  <a:srgbClr val="FF6600"/>
                </a:solidFill>
              </a:rPr>
              <a:t>Định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nghĩa</a:t>
            </a:r>
            <a:r>
              <a:rPr lang="en-US" sz="2800" b="1" dirty="0" smtClean="0">
                <a:solidFill>
                  <a:srgbClr val="FF6600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quá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trình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hỗn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hợp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rời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thành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những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phần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khác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nhau</a:t>
            </a:r>
            <a:r>
              <a:rPr lang="en-US" sz="2800" dirty="0" smtClean="0">
                <a:solidFill>
                  <a:srgbClr val="0000FF"/>
                </a:solidFill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</a:rPr>
              <a:t>dựa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vào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sự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khác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nhau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về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</a:rPr>
              <a:t>dưới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dụng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của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lực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cơ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học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được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gọi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là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quá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trình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en-US" sz="2800" b="1" dirty="0" err="1" smtClean="0">
                <a:solidFill>
                  <a:srgbClr val="009900"/>
                </a:solidFill>
              </a:rPr>
              <a:t>Mục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đích</a:t>
            </a:r>
            <a:r>
              <a:rPr lang="en-US" sz="2800" b="1" dirty="0" smtClean="0">
                <a:solidFill>
                  <a:srgbClr val="009900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loại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rời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thành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những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phân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đoạn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khoảng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theo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yêu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cầu</a:t>
            </a:r>
            <a:r>
              <a:rPr lang="en-US" sz="2800" dirty="0" smtClean="0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en-US" sz="2800" b="1" dirty="0" err="1" smtClean="0">
                <a:solidFill>
                  <a:srgbClr val="C00000"/>
                </a:solidFill>
              </a:rPr>
              <a:t>Nguyên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tắc</a:t>
            </a:r>
            <a:r>
              <a:rPr lang="en-US" sz="2800" b="1" dirty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hoạt</a:t>
            </a:r>
            <a:r>
              <a:rPr lang="en-US" sz="2800" b="1" dirty="0" smtClean="0">
                <a:solidFill>
                  <a:srgbClr val="C00000"/>
                </a:solidFill>
              </a:rPr>
              <a:t> </a:t>
            </a:r>
            <a:r>
              <a:rPr lang="en-US" sz="2800" b="1" dirty="0" err="1" smtClean="0">
                <a:solidFill>
                  <a:srgbClr val="C00000"/>
                </a:solidFill>
              </a:rPr>
              <a:t>động</a:t>
            </a:r>
            <a:r>
              <a:rPr lang="en-US" sz="2800" b="1" dirty="0" smtClean="0">
                <a:solidFill>
                  <a:srgbClr val="C00000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cho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đi</a:t>
            </a:r>
            <a:r>
              <a:rPr lang="en-US" sz="2800" dirty="0" smtClean="0">
                <a:solidFill>
                  <a:srgbClr val="0000FF"/>
                </a:solidFill>
              </a:rPr>
              <a:t> qua </a:t>
            </a:r>
            <a:r>
              <a:rPr lang="en-US" sz="2800" dirty="0" err="1" smtClean="0">
                <a:solidFill>
                  <a:srgbClr val="0000FF"/>
                </a:solidFill>
              </a:rPr>
              <a:t>hệ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lỗ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xác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định</a:t>
            </a:r>
            <a:r>
              <a:rPr lang="en-US" sz="2800" dirty="0" smtClean="0">
                <a:solidFill>
                  <a:srgbClr val="0000FF"/>
                </a:solidFill>
              </a:rPr>
              <a:t>.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thước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nhỏ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hơn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lỗ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sẽ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lọt</a:t>
            </a:r>
            <a:r>
              <a:rPr lang="en-US" sz="2800" dirty="0" smtClean="0">
                <a:solidFill>
                  <a:srgbClr val="0000FF"/>
                </a:solidFill>
              </a:rPr>
              <a:t> qua </a:t>
            </a:r>
            <a:r>
              <a:rPr lang="en-US" sz="2800" dirty="0" err="1" smtClean="0">
                <a:solidFill>
                  <a:srgbClr val="0000FF"/>
                </a:solidFill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lớn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hơn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sẽ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bị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giữ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lại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trên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bề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mặt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sàng</a:t>
            </a:r>
            <a:r>
              <a:rPr lang="en-US" sz="2800" dirty="0" smtClean="0">
                <a:solidFill>
                  <a:srgbClr val="0000FF"/>
                </a:solidFill>
              </a:rPr>
              <a:t>.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6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12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15.2. </a:t>
            </a:r>
            <a:r>
              <a:rPr lang="en-US" sz="3200" b="1" dirty="0" err="1" smtClean="0">
                <a:solidFill>
                  <a:srgbClr val="FF0066"/>
                </a:solidFill>
              </a:rPr>
              <a:t>Quá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trình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557881"/>
            <a:ext cx="3651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Cách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bố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trí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mặt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 rotWithShape="1">
          <a:blip r:embed="rId2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3" r="2144" b="21462"/>
          <a:stretch/>
        </p:blipFill>
        <p:spPr bwMode="auto">
          <a:xfrm>
            <a:off x="141287" y="2362200"/>
            <a:ext cx="88614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11618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6600"/>
                </a:solidFill>
              </a:rPr>
              <a:t>Nối</a:t>
            </a:r>
            <a:r>
              <a:rPr lang="en-US" sz="2400" b="1" dirty="0" smtClean="0">
                <a:solidFill>
                  <a:srgbClr val="FF6600"/>
                </a:solidFill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</a:rPr>
              <a:t>tiếp</a:t>
            </a:r>
            <a:r>
              <a:rPr lang="en-US" sz="2400" b="1" dirty="0" smtClean="0">
                <a:solidFill>
                  <a:srgbClr val="FF6600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mặt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có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kích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thước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lỗ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nhỏ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đặt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trước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lỗ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lớn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đặt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sau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 smtClean="0">
                <a:solidFill>
                  <a:srgbClr val="0000FF"/>
                </a:solidFill>
              </a:rPr>
              <a:t>Khi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chuyển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động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từ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trái</a:t>
            </a:r>
            <a:r>
              <a:rPr lang="en-US" sz="2400" dirty="0" smtClean="0">
                <a:solidFill>
                  <a:srgbClr val="0000FF"/>
                </a:solidFill>
              </a:rPr>
              <a:t> qua </a:t>
            </a:r>
            <a:r>
              <a:rPr lang="en-US" sz="2400" dirty="0" err="1" smtClean="0">
                <a:solidFill>
                  <a:srgbClr val="0000FF"/>
                </a:solidFill>
              </a:rPr>
              <a:t>phải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>
                <a:solidFill>
                  <a:srgbClr val="0000FF"/>
                </a:solidFill>
              </a:rPr>
              <a:t>quá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trình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sẽ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thực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hiện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5" t="8212" r="4102" b="15666"/>
          <a:stretch/>
        </p:blipFill>
        <p:spPr bwMode="auto">
          <a:xfrm>
            <a:off x="4419600" y="4191000"/>
            <a:ext cx="4572000" cy="2551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4267200"/>
            <a:ext cx="4375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rgbClr val="FF6600"/>
                </a:solidFill>
              </a:rPr>
              <a:t>Song </a:t>
            </a:r>
            <a:r>
              <a:rPr lang="en-US" sz="2400" b="1" dirty="0" err="1" smtClean="0">
                <a:solidFill>
                  <a:srgbClr val="FF6600"/>
                </a:solidFill>
              </a:rPr>
              <a:t>song</a:t>
            </a:r>
            <a:r>
              <a:rPr lang="en-US" sz="2400" b="1" dirty="0" smtClean="0">
                <a:solidFill>
                  <a:srgbClr val="FF6600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mặt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có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kích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thước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lỗ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lớn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đặt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lên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trên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kích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thước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lỗ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nhỏ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đặt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dưới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 smtClean="0">
                <a:solidFill>
                  <a:srgbClr val="0000FF"/>
                </a:solidFill>
              </a:rPr>
              <a:t>Khi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chuyển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động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từ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trên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xuống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dưới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quá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trình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sẽ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thực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hiện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7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24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15.2. </a:t>
            </a:r>
            <a:r>
              <a:rPr lang="en-US" sz="3200" b="1" dirty="0" err="1" smtClean="0">
                <a:solidFill>
                  <a:srgbClr val="FF0066"/>
                </a:solidFill>
              </a:rPr>
              <a:t>Quá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trình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557881"/>
            <a:ext cx="6617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9900"/>
                </a:solidFill>
              </a:rPr>
              <a:t>So </a:t>
            </a:r>
            <a:r>
              <a:rPr lang="en-US" sz="3200" b="1" dirty="0" err="1" smtClean="0">
                <a:solidFill>
                  <a:srgbClr val="009900"/>
                </a:solidFill>
              </a:rPr>
              <a:t>sánh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lý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tưởng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và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thực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tế</a:t>
            </a:r>
            <a:endParaRPr lang="en-US" sz="3200" b="1" dirty="0">
              <a:solidFill>
                <a:srgbClr val="009900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" t="2736" r="3993" b="7554"/>
          <a:stretch/>
        </p:blipFill>
        <p:spPr bwMode="auto">
          <a:xfrm>
            <a:off x="857250" y="1447801"/>
            <a:ext cx="74295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8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8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200" b="1" dirty="0" smtClean="0">
                <a:solidFill>
                  <a:srgbClr val="FF0066"/>
                </a:solidFill>
              </a:rPr>
              <a:t>15.2. </a:t>
            </a:r>
            <a:r>
              <a:rPr lang="en-US" sz="3200" b="1" dirty="0" err="1" smtClean="0">
                <a:solidFill>
                  <a:srgbClr val="FF0066"/>
                </a:solidFill>
              </a:rPr>
              <a:t>Quá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trình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r>
              <a:rPr lang="en-US" sz="3200" b="1" dirty="0" err="1" smtClean="0">
                <a:solidFill>
                  <a:srgbClr val="FF0066"/>
                </a:solidFill>
              </a:rPr>
              <a:t>sàng</a:t>
            </a:r>
            <a:r>
              <a:rPr lang="en-US" sz="3200" b="1" dirty="0" smtClean="0">
                <a:solidFill>
                  <a:srgbClr val="FF0066"/>
                </a:solidFill>
              </a:rPr>
              <a:t> </a:t>
            </a:r>
            <a:endParaRPr lang="en-US" sz="32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216" y="557881"/>
            <a:ext cx="64324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9900"/>
                </a:solidFill>
              </a:rPr>
              <a:t>Cân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bằng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vật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chất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cho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quá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trình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sàng</a:t>
            </a:r>
            <a:endParaRPr lang="en-US" sz="3200" b="1" dirty="0">
              <a:solidFill>
                <a:srgbClr val="009900"/>
              </a:solidFill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1026458"/>
            <a:ext cx="9144000" cy="5221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just" eaLnBrk="0" hangingPunct="0">
              <a:lnSpc>
                <a:spcPts val="4000"/>
              </a:lnSpc>
              <a:defRPr/>
            </a:pP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F: l</a:t>
            </a:r>
            <a:r>
              <a:rPr lang="vi-VN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ư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u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lượng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hỗn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hợp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nhập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liệu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vào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sàng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,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kg/h</a:t>
            </a:r>
          </a:p>
          <a:p>
            <a:pPr algn="just" eaLnBrk="0" hangingPunct="0">
              <a:lnSpc>
                <a:spcPts val="4000"/>
              </a:lnSpc>
              <a:defRPr/>
            </a:pP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D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: </a:t>
            </a:r>
            <a:r>
              <a:rPr lang="en-US" sz="2600" dirty="0" smtClean="0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l</a:t>
            </a:r>
            <a:r>
              <a:rPr lang="vi-VN" sz="2600" dirty="0" smtClean="0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ư</a:t>
            </a:r>
            <a:r>
              <a:rPr lang="en-US" sz="2600" dirty="0" smtClean="0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u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lượng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vật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liệu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trên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sàng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, kg/h</a:t>
            </a:r>
          </a:p>
          <a:p>
            <a:pPr algn="just" eaLnBrk="0" hangingPunct="0">
              <a:lnSpc>
                <a:spcPts val="4000"/>
              </a:lnSpc>
              <a:defRPr/>
            </a:pP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B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: </a:t>
            </a:r>
            <a:r>
              <a:rPr lang="en-US" sz="2600" dirty="0" smtClean="0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l</a:t>
            </a:r>
            <a:r>
              <a:rPr lang="vi-VN" sz="2600" dirty="0" smtClean="0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ư</a:t>
            </a:r>
            <a:r>
              <a:rPr lang="en-US" sz="2600" dirty="0" smtClean="0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u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lượng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vật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liệu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dưới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sàng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, 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kg/h</a:t>
            </a:r>
          </a:p>
          <a:p>
            <a:pPr algn="just" eaLnBrk="0" hangingPunct="0">
              <a:lnSpc>
                <a:spcPts val="4000"/>
              </a:lnSpc>
              <a:defRPr/>
            </a:pP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x</a:t>
            </a:r>
            <a:r>
              <a:rPr lang="en-US" sz="2600" baseline="-300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F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: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phần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khối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lượng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vật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liệu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a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trong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nhập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liệu</a:t>
            </a:r>
            <a:endParaRPr lang="en-US" sz="26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</a:endParaRPr>
          </a:p>
          <a:p>
            <a:pPr algn="just" eaLnBrk="0" hangingPunct="0">
              <a:lnSpc>
                <a:spcPts val="4000"/>
              </a:lnSpc>
              <a:defRPr/>
            </a:pP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x</a:t>
            </a:r>
            <a:r>
              <a:rPr lang="en-US" sz="2600" baseline="-300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D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: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phần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khối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lượng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vật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liệu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a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trong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phân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đoạn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trên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sàng</a:t>
            </a:r>
            <a:endParaRPr lang="en-US" sz="26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</a:endParaRPr>
          </a:p>
          <a:p>
            <a:pPr algn="just" eaLnBrk="0" hangingPunct="0">
              <a:lnSpc>
                <a:spcPts val="4000"/>
              </a:lnSpc>
              <a:defRPr/>
            </a:pP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x</a:t>
            </a:r>
            <a:r>
              <a:rPr lang="en-US" sz="2600" baseline="-300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B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: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phần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khối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lượng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vật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liệu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a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trong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phân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đoạn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dưới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sàng</a:t>
            </a:r>
            <a:endParaRPr lang="en-US" sz="26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</a:endParaRPr>
          </a:p>
          <a:p>
            <a:pPr algn="just" eaLnBrk="0" hangingPunct="0">
              <a:lnSpc>
                <a:spcPts val="4000"/>
              </a:lnSpc>
              <a:defRPr/>
            </a:pP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Nhập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liệu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là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hỗn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hợp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gồm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hai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vật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liệu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a (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trên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sàng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)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và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b (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dưới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sàng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).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Phân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khối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lượng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của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b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trong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nhập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liệu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,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trong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phân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đoạn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trên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sàng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và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trong</a:t>
            </a:r>
            <a:r>
              <a:rPr lang="en-US" sz="2600" dirty="0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phân</a:t>
            </a:r>
            <a:r>
              <a:rPr lang="en-US" sz="2600" dirty="0" smtClean="0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đoạn</a:t>
            </a:r>
            <a:r>
              <a:rPr lang="en-US" sz="2600" dirty="0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dưới</a:t>
            </a:r>
            <a:r>
              <a:rPr lang="en-US" sz="2600" dirty="0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ea typeface="Tahoma" pitchFamily="34" charset="0"/>
                <a:cs typeface="Tahoma" pitchFamily="34" charset="0"/>
              </a:rPr>
              <a:t>sàng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lần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lượt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: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1 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-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x</a:t>
            </a:r>
            <a:r>
              <a:rPr lang="en-US" sz="2600" baseline="-300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F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, 1-x</a:t>
            </a:r>
            <a:r>
              <a:rPr lang="en-US" sz="2600" baseline="-300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D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r>
              <a:rPr lang="en-US" sz="2600" dirty="0" err="1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va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̀ 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/>
            </a:r>
            <a:b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</a:b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1 </a:t>
            </a:r>
            <a:r>
              <a:rPr lang="en-US" sz="2600" dirty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– </a:t>
            </a:r>
            <a:r>
              <a:rPr lang="en-US" sz="26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x</a:t>
            </a:r>
            <a:r>
              <a:rPr lang="en-US" sz="2600" baseline="-30000" dirty="0" err="1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B</a:t>
            </a:r>
            <a:r>
              <a:rPr lang="en-US" sz="2600" dirty="0" smtClean="0">
                <a:solidFill>
                  <a:srgbClr val="0000FF"/>
                </a:solidFill>
                <a:latin typeface="+mj-lt"/>
                <a:ea typeface="Tahoma" pitchFamily="34" charset="0"/>
                <a:cs typeface="Tahoma" pitchFamily="34" charset="0"/>
              </a:rPr>
              <a:t> </a:t>
            </a:r>
            <a:endParaRPr lang="en-US" sz="2600" dirty="0">
              <a:solidFill>
                <a:srgbClr val="0000FF"/>
              </a:solidFill>
              <a:latin typeface="+mj-lt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9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91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46157</TotalTime>
  <Words>3635</Words>
  <Application>Microsoft Office PowerPoint</Application>
  <PresentationFormat>On-screen Show (4:3)</PresentationFormat>
  <Paragraphs>324</Paragraphs>
  <Slides>40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Bang Chu Cai Bang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© Mr ProGhost</dc:creator>
  <cp:lastModifiedBy>Satellite</cp:lastModifiedBy>
  <cp:revision>1954</cp:revision>
  <cp:lastPrinted>2018-09-15T04:59:16Z</cp:lastPrinted>
  <dcterms:created xsi:type="dcterms:W3CDTF">2012-04-20T13:18:20Z</dcterms:created>
  <dcterms:modified xsi:type="dcterms:W3CDTF">2018-09-15T05:47:16Z</dcterms:modified>
</cp:coreProperties>
</file>